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1" r:id="rId1"/>
  </p:sldMasterIdLst>
  <p:notesMasterIdLst>
    <p:notesMasterId r:id="rId14"/>
  </p:notesMasterIdLst>
  <p:sldIdLst>
    <p:sldId id="1678" r:id="rId2"/>
    <p:sldId id="1735" r:id="rId3"/>
    <p:sldId id="1734" r:id="rId4"/>
    <p:sldId id="1704" r:id="rId5"/>
    <p:sldId id="1706" r:id="rId6"/>
    <p:sldId id="1725" r:id="rId7"/>
    <p:sldId id="1736" r:id="rId8"/>
    <p:sldId id="1726" r:id="rId9"/>
    <p:sldId id="1737" r:id="rId10"/>
    <p:sldId id="1705" r:id="rId11"/>
    <p:sldId id="1727" r:id="rId12"/>
    <p:sldId id="1703" r:id="rId13"/>
  </p:sldIdLst>
  <p:sldSz cx="12192000" cy="6858000"/>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3ACD9F7-6A65-4006-93A7-DE82FE9C79AB}">
          <p14:sldIdLst>
            <p14:sldId id="1678"/>
            <p14:sldId id="1735"/>
            <p14:sldId id="1734"/>
            <p14:sldId id="1704"/>
            <p14:sldId id="1706"/>
            <p14:sldId id="1725"/>
            <p14:sldId id="1736"/>
            <p14:sldId id="1726"/>
            <p14:sldId id="1737"/>
            <p14:sldId id="1705"/>
            <p14:sldId id="1727"/>
            <p14:sldId id="1703"/>
          </p14:sldIdLst>
        </p14:section>
      </p14:sectionLst>
    </p:ext>
    <p:ext uri="{EFAFB233-063F-42B5-8137-9DF3F51BA10A}">
      <p15:sldGuideLst xmlns:p15="http://schemas.microsoft.com/office/powerpoint/2012/main">
        <p15:guide id="2" userDrawn="1">
          <p15:clr>
            <a:srgbClr val="A4A3A4"/>
          </p15:clr>
        </p15:guide>
        <p15:guide id="3" orient="horz"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ill Corley" initials="BC" lastIdx="1" clrIdx="0">
    <p:extLst>
      <p:ext uri="{19B8F6BF-5375-455C-9EA6-DF929625EA0E}">
        <p15:presenceInfo xmlns:p15="http://schemas.microsoft.com/office/powerpoint/2012/main" userId="169b55589fd5e06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FCFCF"/>
    <a:srgbClr val="2E5597"/>
    <a:srgbClr val="A3F1E5"/>
    <a:srgbClr val="000000"/>
    <a:srgbClr val="585A5B"/>
    <a:srgbClr val="2B2525"/>
    <a:srgbClr val="352F31"/>
    <a:srgbClr val="41403C"/>
    <a:srgbClr val="403F3B"/>
    <a:srgbClr val="4746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322" autoAdjust="0"/>
    <p:restoredTop sz="95151" autoAdjust="0"/>
  </p:normalViewPr>
  <p:slideViewPr>
    <p:cSldViewPr snapToGrid="0">
      <p:cViewPr varScale="1">
        <p:scale>
          <a:sx n="99" d="100"/>
          <a:sy n="99" d="100"/>
        </p:scale>
        <p:origin x="92" y="1396"/>
      </p:cViewPr>
      <p:guideLst>
        <p:guide/>
        <p:guide orient="horz" pos="216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D505164C-42EB-4339-A308-5341FD0B63F4}" type="datetimeFigureOut">
              <a:rPr lang="en-US" smtClean="0"/>
              <a:t>10/26/2025</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4C877707-65D9-4112-9DF2-E23400C4E885}" type="slidenum">
              <a:rPr lang="en-US" smtClean="0"/>
              <a:t>‹#›</a:t>
            </a:fld>
            <a:endParaRPr lang="en-US"/>
          </a:p>
        </p:txBody>
      </p:sp>
    </p:spTree>
    <p:extLst>
      <p:ext uri="{BB962C8B-B14F-4D97-AF65-F5344CB8AC3E}">
        <p14:creationId xmlns:p14="http://schemas.microsoft.com/office/powerpoint/2010/main" val="2035506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C877707-65D9-4112-9DF2-E23400C4E885}" type="slidenum">
              <a:rPr lang="en-US" smtClean="0"/>
              <a:t>1</a:t>
            </a:fld>
            <a:endParaRPr lang="en-US"/>
          </a:p>
        </p:txBody>
      </p:sp>
    </p:spTree>
    <p:extLst>
      <p:ext uri="{BB962C8B-B14F-4D97-AF65-F5344CB8AC3E}">
        <p14:creationId xmlns:p14="http://schemas.microsoft.com/office/powerpoint/2010/main" val="908131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4442762-C3B0-4194-94A4-BFC6D6475EF5}"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3F0558-386A-4F92-BBE1-CBBC24FD57B2}" type="slidenum">
              <a:rPr lang="en-US" smtClean="0"/>
              <a:t>‹#›</a:t>
            </a:fld>
            <a:endParaRPr lang="en-US"/>
          </a:p>
        </p:txBody>
      </p:sp>
    </p:spTree>
    <p:extLst>
      <p:ext uri="{BB962C8B-B14F-4D97-AF65-F5344CB8AC3E}">
        <p14:creationId xmlns:p14="http://schemas.microsoft.com/office/powerpoint/2010/main" val="474790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442762-C3B0-4194-94A4-BFC6D6475EF5}"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3F0558-386A-4F92-BBE1-CBBC24FD57B2}" type="slidenum">
              <a:rPr lang="en-US" smtClean="0"/>
              <a:t>‹#›</a:t>
            </a:fld>
            <a:endParaRPr lang="en-US"/>
          </a:p>
        </p:txBody>
      </p:sp>
    </p:spTree>
    <p:extLst>
      <p:ext uri="{BB962C8B-B14F-4D97-AF65-F5344CB8AC3E}">
        <p14:creationId xmlns:p14="http://schemas.microsoft.com/office/powerpoint/2010/main" val="876128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442762-C3B0-4194-94A4-BFC6D6475EF5}"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3F0558-386A-4F92-BBE1-CBBC24FD57B2}" type="slidenum">
              <a:rPr lang="en-US" smtClean="0"/>
              <a:t>‹#›</a:t>
            </a:fld>
            <a:endParaRPr lang="en-US"/>
          </a:p>
        </p:txBody>
      </p:sp>
    </p:spTree>
    <p:extLst>
      <p:ext uri="{BB962C8B-B14F-4D97-AF65-F5344CB8AC3E}">
        <p14:creationId xmlns:p14="http://schemas.microsoft.com/office/powerpoint/2010/main" val="2375157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442762-C3B0-4194-94A4-BFC6D6475EF5}"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3F0558-386A-4F92-BBE1-CBBC24FD57B2}" type="slidenum">
              <a:rPr lang="en-US" smtClean="0"/>
              <a:t>‹#›</a:t>
            </a:fld>
            <a:endParaRPr lang="en-US"/>
          </a:p>
        </p:txBody>
      </p:sp>
    </p:spTree>
    <p:extLst>
      <p:ext uri="{BB962C8B-B14F-4D97-AF65-F5344CB8AC3E}">
        <p14:creationId xmlns:p14="http://schemas.microsoft.com/office/powerpoint/2010/main" val="48788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4442762-C3B0-4194-94A4-BFC6D6475EF5}"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3F0558-386A-4F92-BBE1-CBBC24FD57B2}" type="slidenum">
              <a:rPr lang="en-US" smtClean="0"/>
              <a:t>‹#›</a:t>
            </a:fld>
            <a:endParaRPr lang="en-US"/>
          </a:p>
        </p:txBody>
      </p:sp>
    </p:spTree>
    <p:extLst>
      <p:ext uri="{BB962C8B-B14F-4D97-AF65-F5344CB8AC3E}">
        <p14:creationId xmlns:p14="http://schemas.microsoft.com/office/powerpoint/2010/main" val="1414149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4442762-C3B0-4194-94A4-BFC6D6475EF5}" type="datetimeFigureOut">
              <a:rPr lang="en-US" smtClean="0"/>
              <a:t>10/26/2025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3F0558-386A-4F92-BBE1-CBBC24FD57B2}" type="slidenum">
              <a:rPr lang="en-US" smtClean="0"/>
              <a:t>‹#›</a:t>
            </a:fld>
            <a:endParaRPr lang="en-US"/>
          </a:p>
        </p:txBody>
      </p:sp>
    </p:spTree>
    <p:extLst>
      <p:ext uri="{BB962C8B-B14F-4D97-AF65-F5344CB8AC3E}">
        <p14:creationId xmlns:p14="http://schemas.microsoft.com/office/powerpoint/2010/main" val="2077307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442762-C3B0-4194-94A4-BFC6D6475EF5}" type="datetimeFigureOut">
              <a:rPr lang="en-US" smtClean="0"/>
              <a:t>10/26/2025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3F0558-386A-4F92-BBE1-CBBC24FD57B2}" type="slidenum">
              <a:rPr lang="en-US" smtClean="0"/>
              <a:t>‹#›</a:t>
            </a:fld>
            <a:endParaRPr lang="en-US"/>
          </a:p>
        </p:txBody>
      </p:sp>
    </p:spTree>
    <p:extLst>
      <p:ext uri="{BB962C8B-B14F-4D97-AF65-F5344CB8AC3E}">
        <p14:creationId xmlns:p14="http://schemas.microsoft.com/office/powerpoint/2010/main" val="402290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4442762-C3B0-4194-94A4-BFC6D6475EF5}" type="datetimeFigureOut">
              <a:rPr lang="en-US" smtClean="0"/>
              <a:t>10/26/2025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3F0558-386A-4F92-BBE1-CBBC24FD57B2}" type="slidenum">
              <a:rPr lang="en-US" smtClean="0"/>
              <a:t>‹#›</a:t>
            </a:fld>
            <a:endParaRPr lang="en-US"/>
          </a:p>
        </p:txBody>
      </p:sp>
    </p:spTree>
    <p:extLst>
      <p:ext uri="{BB962C8B-B14F-4D97-AF65-F5344CB8AC3E}">
        <p14:creationId xmlns:p14="http://schemas.microsoft.com/office/powerpoint/2010/main" val="2053645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442762-C3B0-4194-94A4-BFC6D6475EF5}" type="datetimeFigureOut">
              <a:rPr lang="en-US" smtClean="0"/>
              <a:t>10/26/2025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3F0558-386A-4F92-BBE1-CBBC24FD57B2}" type="slidenum">
              <a:rPr lang="en-US" smtClean="0"/>
              <a:t>‹#›</a:t>
            </a:fld>
            <a:endParaRPr lang="en-US"/>
          </a:p>
        </p:txBody>
      </p:sp>
    </p:spTree>
    <p:extLst>
      <p:ext uri="{BB962C8B-B14F-4D97-AF65-F5344CB8AC3E}">
        <p14:creationId xmlns:p14="http://schemas.microsoft.com/office/powerpoint/2010/main" val="3097796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4442762-C3B0-4194-94A4-BFC6D6475EF5}" type="datetimeFigureOut">
              <a:rPr lang="en-US" smtClean="0"/>
              <a:t>10/26/2025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3F0558-386A-4F92-BBE1-CBBC24FD57B2}" type="slidenum">
              <a:rPr lang="en-US" smtClean="0"/>
              <a:t>‹#›</a:t>
            </a:fld>
            <a:endParaRPr lang="en-US"/>
          </a:p>
        </p:txBody>
      </p:sp>
    </p:spTree>
    <p:extLst>
      <p:ext uri="{BB962C8B-B14F-4D97-AF65-F5344CB8AC3E}">
        <p14:creationId xmlns:p14="http://schemas.microsoft.com/office/powerpoint/2010/main" val="426865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4442762-C3B0-4194-94A4-BFC6D6475EF5}" type="datetimeFigureOut">
              <a:rPr lang="en-US" smtClean="0"/>
              <a:t>10/26/2025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3F0558-386A-4F92-BBE1-CBBC24FD57B2}" type="slidenum">
              <a:rPr lang="en-US" smtClean="0"/>
              <a:t>‹#›</a:t>
            </a:fld>
            <a:endParaRPr lang="en-US"/>
          </a:p>
        </p:txBody>
      </p:sp>
    </p:spTree>
    <p:extLst>
      <p:ext uri="{BB962C8B-B14F-4D97-AF65-F5344CB8AC3E}">
        <p14:creationId xmlns:p14="http://schemas.microsoft.com/office/powerpoint/2010/main" val="1602824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04442762-C3B0-4194-94A4-BFC6D6475EF5}" type="datetimeFigureOut">
              <a:rPr lang="en-US" smtClean="0"/>
              <a:t>10/26/2025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D33F0558-386A-4F92-BBE1-CBBC24FD57B2}" type="slidenum">
              <a:rPr lang="en-US" smtClean="0"/>
              <a:t>‹#›</a:t>
            </a:fld>
            <a:endParaRPr lang="en-US"/>
          </a:p>
        </p:txBody>
      </p:sp>
    </p:spTree>
    <p:extLst>
      <p:ext uri="{BB962C8B-B14F-4D97-AF65-F5344CB8AC3E}">
        <p14:creationId xmlns:p14="http://schemas.microsoft.com/office/powerpoint/2010/main" val="2554080509"/>
      </p:ext>
    </p:extLst>
  </p:cSld>
  <p:clrMap bg1="dk1" tx1="lt1" bg2="dk2" tx2="lt2" accent1="accent1" accent2="accent2" accent3="accent3" accent4="accent4" accent5="accent5" accent6="accent6" hlink="hlink" folHlink="folHlink"/>
  <p:sldLayoutIdLst>
    <p:sldLayoutId id="2147483932" r:id="rId1"/>
    <p:sldLayoutId id="2147483933" r:id="rId2"/>
    <p:sldLayoutId id="2147483934" r:id="rId3"/>
    <p:sldLayoutId id="2147483935" r:id="rId4"/>
    <p:sldLayoutId id="2147483936" r:id="rId5"/>
    <p:sldLayoutId id="2147483937" r:id="rId6"/>
    <p:sldLayoutId id="2147483938" r:id="rId7"/>
    <p:sldLayoutId id="2147483939" r:id="rId8"/>
    <p:sldLayoutId id="2147483940" r:id="rId9"/>
    <p:sldLayoutId id="2147483941" r:id="rId10"/>
    <p:sldLayoutId id="214748394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hyperlink" Target="https://www.orcuttchristian.org/The%20New%20Evidence%20That%20Demands%20a%20Verdict%20-%20Josh%20McDowell.pdf"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s://www.biblegateway.com/passage/?search=Matthew+5%3A41"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pcH7YkHWiKU"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hyperlink" Target="https://www.google.com/search?sca_esv=20a5a9f3954468a5&amp;cs=0&amp;q=Gomer&amp;sa=X&amp;ved=2ahUKEwiLkeiAtrCQAxXqHEQIHRs6LY0QxccNegQIFhAB&amp;mstk=AUtExfBGlhfW2oszCtDs8W-2X-zupV3GNnvG_5b5G3zUg8AqlCVaSAFtP6ZiAMqp_yqpT-2r3euBBBPnTNM1EvFkSs8W3lM9XZtDEbpAvtdnSItFZGq17eK7rMOmKLgU0QdIWR0&amp;csui=3" TargetMode="External"/><Relationship Id="rId3" Type="http://schemas.openxmlformats.org/officeDocument/2006/relationships/hyperlink" Target="https://www.google.com/search?sca_esv=20a5a9f3954468a5&amp;cs=0&amp;q=Rosh&amp;sa=X&amp;ved=2ahUKEwiLkeiAtrCQAxXqHEQIHRs6LY0QxccNegQIEhAB&amp;mstk=AUtExfBGlhfW2oszCtDs8W-2X-zupV3GNnvG_5b5G3zUg8AqlCVaSAFtP6ZiAMqp_yqpT-2r3euBBBPnTNM1EvFkSs8W3lM9XZtDEbpAvtdnSItFZGq17eK7rMOmKLgU0QdIWR0&amp;csui=3" TargetMode="External"/><Relationship Id="rId7" Type="http://schemas.openxmlformats.org/officeDocument/2006/relationships/hyperlink" Target="https://www.google.com/search?sca_esv=20a5a9f3954468a5&amp;cs=0&amp;q=Put&amp;sa=X&amp;ved=2ahUKEwiLkeiAtrCQAxXqHEQIHRs6LY0QxccNegQIFBAB&amp;mstk=AUtExfBGlhfW2oszCtDs8W-2X-zupV3GNnvG_5b5G3zUg8AqlCVaSAFtP6ZiAMqp_yqpT-2r3euBBBPnTNM1EvFkSs8W3lM9XZtDEbpAvtdnSItFZGq17eK7rMOmKLgU0QdIWR0&amp;csui=3" TargetMode="External"/><Relationship Id="rId2" Type="http://schemas.openxmlformats.org/officeDocument/2006/relationships/hyperlink" Target="https://www.google.com/search?sca_esv=20a5a9f3954468a5&amp;cs=0&amp;q=Magog&amp;sa=X&amp;ved=2ahUKEwiLkeiAtrCQAxXqHEQIHRs6LY0QxccNegQIDxAB&amp;mstk=AUtExfBGlhfW2oszCtDs8W-2X-zupV3GNnvG_5b5G3zUg8AqlCVaSAFtP6ZiAMqp_yqpT-2r3euBBBPnTNM1EvFkSs8W3lM9XZtDEbpAvtdnSItFZGq17eK7rMOmKLgU0QdIWR0&amp;csui=3" TargetMode="External"/><Relationship Id="rId1" Type="http://schemas.openxmlformats.org/officeDocument/2006/relationships/slideLayout" Target="../slideLayouts/slideLayout7.xml"/><Relationship Id="rId6" Type="http://schemas.openxmlformats.org/officeDocument/2006/relationships/hyperlink" Target="https://www.google.com/search?sca_esv=20a5a9f3954468a5&amp;cs=0&amp;q=Cush&amp;sa=X&amp;ved=2ahUKEwiLkeiAtrCQAxXqHEQIHRs6LY0QxccNegQIERAB&amp;mstk=AUtExfBGlhfW2oszCtDs8W-2X-zupV3GNnvG_5b5G3zUg8AqlCVaSAFtP6ZiAMqp_yqpT-2r3euBBBPnTNM1EvFkSs8W3lM9XZtDEbpAvtdnSItFZGq17eK7rMOmKLgU0QdIWR0&amp;csui=3" TargetMode="External"/><Relationship Id="rId5" Type="http://schemas.openxmlformats.org/officeDocument/2006/relationships/hyperlink" Target="https://www.google.com/search?sca_esv=20a5a9f3954468a5&amp;cs=0&amp;q=Persia&amp;sa=X&amp;ved=2ahUKEwiLkeiAtrCQAxXqHEQIHRs6LY0QxccNegQIFRAB&amp;mstk=AUtExfBGlhfW2oszCtDs8W-2X-zupV3GNnvG_5b5G3zUg8AqlCVaSAFtP6ZiAMqp_yqpT-2r3euBBBPnTNM1EvFkSs8W3lM9XZtDEbpAvtdnSItFZGq17eK7rMOmKLgU0QdIWR0&amp;csui=3" TargetMode="External"/><Relationship Id="rId4" Type="http://schemas.openxmlformats.org/officeDocument/2006/relationships/hyperlink" Target="https://www.google.com/search?sca_esv=20a5a9f3954468a5&amp;cs=0&amp;q=Meshech+and+Tubal&amp;sa=X&amp;ved=2ahUKEwiLkeiAtrCQAxXqHEQIHRs6LY0QxccNegQIEBAB&amp;mstk=AUtExfBGlhfW2oszCtDs8W-2X-zupV3GNnvG_5b5G3zUg8AqlCVaSAFtP6ZiAMqp_yqpT-2r3euBBBPnTNM1EvFkSs8W3lM9XZtDEbpAvtdnSItFZGq17eK7rMOmKLgU0QdIWR0&amp;csui=3" TargetMode="External"/><Relationship Id="rId9" Type="http://schemas.openxmlformats.org/officeDocument/2006/relationships/hyperlink" Target="https://www.google.com/search?sca_esv=20a5a9f3954468a5&amp;cs=0&amp;q=Togarmah&amp;sa=X&amp;ved=2ahUKEwiLkeiAtrCQAxXqHEQIHRs6LY0QxccNegQIFxAB&amp;mstk=AUtExfBGlhfW2oszCtDs8W-2X-zupV3GNnvG_5b5G3zUg8AqlCVaSAFtP6ZiAMqp_yqpT-2r3euBBBPnTNM1EvFkSs8W3lM9XZtDEbpAvtdnSItFZGq17eK7rMOmKLgU0QdIWR0&amp;csui=3"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A392C4-9E29-6547-B0A0-BCFB4F62F24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A9E8B9F-BEA2-E3DB-3D51-C39DBBC49F14}"/>
              </a:ext>
            </a:extLst>
          </p:cNvPr>
          <p:cNvSpPr txBox="1"/>
          <p:nvPr/>
        </p:nvSpPr>
        <p:spPr>
          <a:xfrm>
            <a:off x="239095" y="6192807"/>
            <a:ext cx="4864749" cy="584775"/>
          </a:xfrm>
          <a:prstGeom prst="rect">
            <a:avLst/>
          </a:prstGeom>
          <a:noFill/>
        </p:spPr>
        <p:txBody>
          <a:bodyPr wrap="square">
            <a:spAutoFit/>
          </a:bodyPr>
          <a:lstStyle/>
          <a:p>
            <a:r>
              <a:rPr lang="en-US" sz="3200" b="1" dirty="0">
                <a:ln>
                  <a:solidFill>
                    <a:srgbClr val="A3F1E5"/>
                  </a:solidFill>
                </a:ln>
                <a:solidFill>
                  <a:srgbClr val="A3F1E5"/>
                </a:solidFill>
                <a:latin typeface="Arial Narrow" panose="020B0606020202030204" pitchFamily="34" charset="0"/>
              </a:rPr>
              <a:t>God’s timing…..is perfect</a:t>
            </a:r>
            <a:endParaRPr lang="en-US" sz="3200" b="1" dirty="0">
              <a:ln>
                <a:solidFill>
                  <a:srgbClr val="A3F1E5"/>
                </a:solidFill>
              </a:ln>
              <a:solidFill>
                <a:srgbClr val="A3F1E5"/>
              </a:solidFill>
            </a:endParaRPr>
          </a:p>
        </p:txBody>
      </p:sp>
      <p:sp>
        <p:nvSpPr>
          <p:cNvPr id="4" name="TextBox 3">
            <a:extLst>
              <a:ext uri="{FF2B5EF4-FFF2-40B4-BE49-F238E27FC236}">
                <a16:creationId xmlns:a16="http://schemas.microsoft.com/office/drawing/2014/main" id="{F99FDF65-5850-9829-D6FC-2F4211E330F5}"/>
              </a:ext>
            </a:extLst>
          </p:cNvPr>
          <p:cNvSpPr txBox="1"/>
          <p:nvPr/>
        </p:nvSpPr>
        <p:spPr>
          <a:xfrm>
            <a:off x="-23780" y="-67027"/>
            <a:ext cx="262876" cy="6992053"/>
          </a:xfrm>
          <a:prstGeom prst="rect">
            <a:avLst/>
          </a:prstGeom>
          <a:solidFill>
            <a:srgbClr val="2E5597"/>
          </a:solidFill>
        </p:spPr>
        <p:txBody>
          <a:bodyPr wrap="square" rtlCol="0">
            <a:spAutoFit/>
          </a:bodyPr>
          <a:lstStyle/>
          <a:p>
            <a:endParaRPr lang="en-US" dirty="0"/>
          </a:p>
        </p:txBody>
      </p:sp>
      <p:pic>
        <p:nvPicPr>
          <p:cNvPr id="1026" name="Picture 2">
            <a:extLst>
              <a:ext uri="{FF2B5EF4-FFF2-40B4-BE49-F238E27FC236}">
                <a16:creationId xmlns:a16="http://schemas.microsoft.com/office/drawing/2014/main" id="{6F70E8DB-0AED-5AAF-3095-010F7C6496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480" y="-2171718"/>
            <a:ext cx="13011975" cy="918414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23C6E482-0EA4-6AA9-203F-9805A5C49F6E}"/>
              </a:ext>
            </a:extLst>
          </p:cNvPr>
          <p:cNvSpPr txBox="1"/>
          <p:nvPr/>
        </p:nvSpPr>
        <p:spPr>
          <a:xfrm>
            <a:off x="0" y="-472342"/>
            <a:ext cx="3348038" cy="2215991"/>
          </a:xfrm>
          <a:prstGeom prst="rect">
            <a:avLst/>
          </a:prstGeom>
          <a:noFill/>
        </p:spPr>
        <p:txBody>
          <a:bodyPr wrap="square" rtlCol="0">
            <a:spAutoFit/>
          </a:bodyPr>
          <a:lstStyle/>
          <a:p>
            <a:endParaRPr lang="en-US" sz="2400" b="1" dirty="0">
              <a:ln>
                <a:solidFill>
                  <a:schemeClr val="tx1"/>
                </a:solidFill>
              </a:ln>
            </a:endParaRPr>
          </a:p>
          <a:p>
            <a:endParaRPr lang="en-US" sz="2400" b="1" dirty="0">
              <a:ln>
                <a:solidFill>
                  <a:schemeClr val="tx1"/>
                </a:solidFill>
              </a:ln>
            </a:endParaRPr>
          </a:p>
          <a:p>
            <a:endParaRPr lang="en-US" sz="2400" b="1" dirty="0">
              <a:ln>
                <a:solidFill>
                  <a:schemeClr val="tx1"/>
                </a:solidFill>
              </a:ln>
            </a:endParaRPr>
          </a:p>
          <a:p>
            <a:endParaRPr lang="en-US" sz="2400" b="1" dirty="0">
              <a:ln>
                <a:solidFill>
                  <a:schemeClr val="tx1"/>
                </a:solidFill>
              </a:ln>
            </a:endParaRPr>
          </a:p>
          <a:p>
            <a:endParaRPr lang="en-US" sz="2400" b="1" dirty="0">
              <a:ln>
                <a:solidFill>
                  <a:schemeClr val="tx1"/>
                </a:solidFill>
              </a:ln>
            </a:endParaRPr>
          </a:p>
          <a:p>
            <a:r>
              <a:rPr lang="en-US" dirty="0"/>
              <a:t>		</a:t>
            </a:r>
          </a:p>
        </p:txBody>
      </p:sp>
      <p:sp>
        <p:nvSpPr>
          <p:cNvPr id="7" name="TextBox 6">
            <a:extLst>
              <a:ext uri="{FF2B5EF4-FFF2-40B4-BE49-F238E27FC236}">
                <a16:creationId xmlns:a16="http://schemas.microsoft.com/office/drawing/2014/main" id="{C1A696A0-A693-30F1-2C66-83C323665650}"/>
              </a:ext>
            </a:extLst>
          </p:cNvPr>
          <p:cNvSpPr txBox="1"/>
          <p:nvPr/>
        </p:nvSpPr>
        <p:spPr>
          <a:xfrm>
            <a:off x="6768410" y="1541329"/>
            <a:ext cx="2576805" cy="461665"/>
          </a:xfrm>
          <a:prstGeom prst="rect">
            <a:avLst/>
          </a:prstGeom>
          <a:noFill/>
        </p:spPr>
        <p:txBody>
          <a:bodyPr wrap="square" rtlCol="0">
            <a:spAutoFit/>
          </a:bodyPr>
          <a:lstStyle/>
          <a:p>
            <a:r>
              <a:rPr lang="en-US" sz="2400" b="1" dirty="0">
                <a:ln>
                  <a:solidFill>
                    <a:srgbClr val="FF0000"/>
                  </a:solidFill>
                </a:ln>
                <a:solidFill>
                  <a:srgbClr val="FF0000"/>
                </a:solidFill>
                <a:latin typeface="Arial Narrow" panose="020B0606020202030204" pitchFamily="34" charset="0"/>
              </a:rPr>
              <a:t>2025 WE ARE HERE</a:t>
            </a:r>
          </a:p>
        </p:txBody>
      </p:sp>
      <p:cxnSp>
        <p:nvCxnSpPr>
          <p:cNvPr id="9" name="Straight Arrow Connector 8">
            <a:extLst>
              <a:ext uri="{FF2B5EF4-FFF2-40B4-BE49-F238E27FC236}">
                <a16:creationId xmlns:a16="http://schemas.microsoft.com/office/drawing/2014/main" id="{F163F5F3-335B-725B-EEF8-E7EDEACC36FA}"/>
              </a:ext>
            </a:extLst>
          </p:cNvPr>
          <p:cNvCxnSpPr>
            <a:cxnSpLocks/>
          </p:cNvCxnSpPr>
          <p:nvPr/>
        </p:nvCxnSpPr>
        <p:spPr>
          <a:xfrm>
            <a:off x="8815745" y="1836042"/>
            <a:ext cx="1364620" cy="1803973"/>
          </a:xfrm>
          <a:prstGeom prst="straightConnector1">
            <a:avLst/>
          </a:prstGeom>
          <a:ln w="76200">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2" name="TextBox 11">
            <a:extLst>
              <a:ext uri="{FF2B5EF4-FFF2-40B4-BE49-F238E27FC236}">
                <a16:creationId xmlns:a16="http://schemas.microsoft.com/office/drawing/2014/main" id="{9959660D-E5AD-5C98-446D-D58DB71F9D4A}"/>
              </a:ext>
            </a:extLst>
          </p:cNvPr>
          <p:cNvSpPr txBox="1"/>
          <p:nvPr/>
        </p:nvSpPr>
        <p:spPr>
          <a:xfrm>
            <a:off x="2267015" y="-1352956"/>
            <a:ext cx="8173940" cy="523220"/>
          </a:xfrm>
          <a:prstGeom prst="rect">
            <a:avLst/>
          </a:prstGeom>
          <a:noFill/>
        </p:spPr>
        <p:txBody>
          <a:bodyPr wrap="square" rtlCol="0">
            <a:spAutoFit/>
          </a:bodyPr>
          <a:lstStyle/>
          <a:p>
            <a:r>
              <a:rPr lang="en-US" sz="2800" b="1" dirty="0">
                <a:ln>
                  <a:solidFill>
                    <a:schemeClr val="tx1"/>
                  </a:solidFill>
                </a:ln>
              </a:rPr>
              <a:t>DANIEL’S 70 WEEKS PROPHECY DANIEL 9:24-27</a:t>
            </a:r>
          </a:p>
        </p:txBody>
      </p:sp>
      <p:sp>
        <p:nvSpPr>
          <p:cNvPr id="2" name="TextBox 1">
            <a:extLst>
              <a:ext uri="{FF2B5EF4-FFF2-40B4-BE49-F238E27FC236}">
                <a16:creationId xmlns:a16="http://schemas.microsoft.com/office/drawing/2014/main" id="{F91287AA-4F4E-4891-54D5-139EDE306FBB}"/>
              </a:ext>
            </a:extLst>
          </p:cNvPr>
          <p:cNvSpPr txBox="1"/>
          <p:nvPr/>
        </p:nvSpPr>
        <p:spPr>
          <a:xfrm>
            <a:off x="276676" y="5931196"/>
            <a:ext cx="11709919" cy="1107996"/>
          </a:xfrm>
          <a:prstGeom prst="rect">
            <a:avLst/>
          </a:prstGeom>
          <a:noFill/>
        </p:spPr>
        <p:txBody>
          <a:bodyPr wrap="square" rtlCol="0">
            <a:spAutoFit/>
          </a:bodyPr>
          <a:lstStyle/>
          <a:p>
            <a:r>
              <a:rPr lang="en-US" sz="2400" b="1" u="sng" dirty="0">
                <a:ln>
                  <a:solidFill>
                    <a:schemeClr val="tx1"/>
                  </a:solidFill>
                </a:ln>
                <a:hlinkClick r:id="rId4">
                  <a:extLst>
                    <a:ext uri="{A12FA001-AC4F-418D-AE19-62706E023703}">
                      <ahyp:hlinkClr xmlns:ahyp="http://schemas.microsoft.com/office/drawing/2018/hyperlinkcolor" val="tx"/>
                    </a:ext>
                  </a:extLst>
                </a:hlinkClick>
              </a:rPr>
              <a:t>https://www.orcuttchristian.org/The%20New%20Evidence%20That%20Demands%20a%20Verdict%20-%20Josh%20McDowell.pdf</a:t>
            </a:r>
            <a:r>
              <a:rPr lang="en-US" sz="2400" b="1" u="sng" dirty="0">
                <a:ln>
                  <a:solidFill>
                    <a:schemeClr val="tx1"/>
                  </a:solidFill>
                </a:ln>
              </a:rPr>
              <a:t> -</a:t>
            </a:r>
            <a:r>
              <a:rPr lang="en-US" sz="2400" b="1" dirty="0">
                <a:ln>
                  <a:solidFill>
                    <a:schemeClr val="tx1"/>
                  </a:solidFill>
                </a:ln>
              </a:rPr>
              <a:t>page 253 Paragraph 3C.</a:t>
            </a:r>
          </a:p>
          <a:p>
            <a:endParaRPr lang="en-US" dirty="0"/>
          </a:p>
        </p:txBody>
      </p:sp>
      <p:sp>
        <p:nvSpPr>
          <p:cNvPr id="6" name="TextBox 5">
            <a:extLst>
              <a:ext uri="{FF2B5EF4-FFF2-40B4-BE49-F238E27FC236}">
                <a16:creationId xmlns:a16="http://schemas.microsoft.com/office/drawing/2014/main" id="{FB43AE3A-D24C-C174-7BCD-E0CAF64DEFC8}"/>
              </a:ext>
            </a:extLst>
          </p:cNvPr>
          <p:cNvSpPr txBox="1"/>
          <p:nvPr/>
        </p:nvSpPr>
        <p:spPr>
          <a:xfrm>
            <a:off x="64728" y="6925026"/>
            <a:ext cx="10894884" cy="178046"/>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7961726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E4A95B3-F8A1-30AF-B1D3-375B50CC8167}"/>
              </a:ext>
            </a:extLst>
          </p:cNvPr>
          <p:cNvSpPr txBox="1"/>
          <p:nvPr/>
        </p:nvSpPr>
        <p:spPr>
          <a:xfrm>
            <a:off x="349897" y="25360"/>
            <a:ext cx="11285376" cy="6340197"/>
          </a:xfrm>
          <a:prstGeom prst="rect">
            <a:avLst/>
          </a:prstGeom>
          <a:noFill/>
        </p:spPr>
        <p:txBody>
          <a:bodyPr wrap="square" rtlCol="0">
            <a:spAutoFit/>
          </a:bodyPr>
          <a:lstStyle/>
          <a:p>
            <a:r>
              <a:rPr lang="en-US" sz="2600" dirty="0">
                <a:latin typeface="Arial Narrow" panose="020B0606020202030204" pitchFamily="34" charset="0"/>
              </a:rPr>
              <a:t>“</a:t>
            </a:r>
            <a:r>
              <a:rPr lang="en-US" sz="2600" u="sng" dirty="0">
                <a:latin typeface="Arial Narrow" panose="020B0606020202030204" pitchFamily="34" charset="0"/>
              </a:rPr>
              <a:t>Not everyone who says to me, ‘Lord, Lord,’ will enter the kingdom of heaven, but the one who does the will of my Father who is in heaven. </a:t>
            </a:r>
            <a:r>
              <a:rPr lang="en-US" sz="2600" dirty="0">
                <a:latin typeface="Arial Narrow" panose="020B0606020202030204" pitchFamily="34" charset="0"/>
              </a:rPr>
              <a:t>22 On that day many will say to me, ‘Lord, Lord, did we not prophesy in your name, and cast out demons in your name, and do many mighty works in your name?’ 23 And then </a:t>
            </a:r>
            <a:r>
              <a:rPr lang="en-US" sz="2600" u="sng" dirty="0">
                <a:latin typeface="Arial Narrow" panose="020B0606020202030204" pitchFamily="34" charset="0"/>
              </a:rPr>
              <a:t>will I declare to them, ‘I never knew you; depart from me, you workers of lawlessness.</a:t>
            </a:r>
            <a:r>
              <a:rPr lang="en-US" sz="2600" dirty="0">
                <a:latin typeface="Arial Narrow" panose="020B0606020202030204" pitchFamily="34" charset="0"/>
              </a:rPr>
              <a:t>’ </a:t>
            </a:r>
          </a:p>
          <a:p>
            <a:endParaRPr lang="en-US" sz="800" dirty="0">
              <a:latin typeface="Arial Narrow" panose="020B0606020202030204" pitchFamily="34" charset="0"/>
            </a:endParaRPr>
          </a:p>
          <a:p>
            <a:r>
              <a:rPr lang="en-US" sz="2600" dirty="0">
                <a:latin typeface="Arial Narrow" panose="020B0606020202030204" pitchFamily="34" charset="0"/>
              </a:rPr>
              <a:t>24 “</a:t>
            </a:r>
            <a:r>
              <a:rPr lang="en-US" sz="2600" u="sng" dirty="0">
                <a:latin typeface="Arial Narrow" panose="020B0606020202030204" pitchFamily="34" charset="0"/>
              </a:rPr>
              <a:t>Everyone then who hears these words of mine and does them </a:t>
            </a:r>
            <a:r>
              <a:rPr lang="en-US" sz="2600" dirty="0">
                <a:latin typeface="Arial Narrow" panose="020B0606020202030204" pitchFamily="34" charset="0"/>
              </a:rPr>
              <a:t>will be like a wise man who built his house on the rock. 25 And the rain fell, and the floods came, and the winds blew and beat on that house, but it did not fall, because it had been founded on the rock. 26 And </a:t>
            </a:r>
            <a:r>
              <a:rPr lang="en-US" sz="2600" u="sng" dirty="0">
                <a:latin typeface="Arial Narrow" panose="020B0606020202030204" pitchFamily="34" charset="0"/>
              </a:rPr>
              <a:t>everyone who hears these words of mine and does not do them will be like a foolish man who built his house on the sand</a:t>
            </a:r>
            <a:r>
              <a:rPr lang="en-US" sz="2600" dirty="0">
                <a:latin typeface="Arial Narrow" panose="020B0606020202030204" pitchFamily="34" charset="0"/>
              </a:rPr>
              <a:t>. 27 And the rain fell, and the floods came, and the winds blew and beat against that house, and it fell, and great was the fall of it.” </a:t>
            </a:r>
          </a:p>
          <a:p>
            <a:endParaRPr lang="en-US" sz="800" dirty="0">
              <a:latin typeface="Arial Narrow" panose="020B0606020202030204" pitchFamily="34" charset="0"/>
            </a:endParaRPr>
          </a:p>
          <a:p>
            <a:r>
              <a:rPr lang="en-US" sz="2600" dirty="0">
                <a:latin typeface="Arial Narrow" panose="020B0606020202030204" pitchFamily="34" charset="0"/>
              </a:rPr>
              <a:t>28 And when Jesus finished these sayings, the crowds were astonished at his teaching, 29 for he was teaching them as one who had authority, and not as their scribes.</a:t>
            </a:r>
            <a:r>
              <a:rPr lang="en-US" sz="2600" b="1" dirty="0">
                <a:latin typeface="Arial Narrow" panose="020B0606020202030204" pitchFamily="34" charset="0"/>
              </a:rPr>
              <a:t> Mathew 7:21</a:t>
            </a:r>
            <a:endParaRPr lang="en-US" sz="2600" dirty="0">
              <a:latin typeface="Arial Narrow" panose="020B0606020202030204" pitchFamily="34" charset="0"/>
            </a:endParaRPr>
          </a:p>
          <a:p>
            <a:r>
              <a:rPr lang="en-US" sz="2600" b="1" dirty="0"/>
              <a:t> </a:t>
            </a:r>
            <a:endParaRPr lang="en-US" sz="2600" dirty="0"/>
          </a:p>
        </p:txBody>
      </p:sp>
    </p:spTree>
    <p:extLst>
      <p:ext uri="{BB962C8B-B14F-4D97-AF65-F5344CB8AC3E}">
        <p14:creationId xmlns:p14="http://schemas.microsoft.com/office/powerpoint/2010/main" val="2578557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EECB8A6-22E7-3F82-3ADF-0E829F61D806}"/>
              </a:ext>
            </a:extLst>
          </p:cNvPr>
          <p:cNvSpPr txBox="1"/>
          <p:nvPr/>
        </p:nvSpPr>
        <p:spPr>
          <a:xfrm>
            <a:off x="524241" y="102900"/>
            <a:ext cx="11512427" cy="5970865"/>
          </a:xfrm>
          <a:prstGeom prst="rect">
            <a:avLst/>
          </a:prstGeom>
          <a:noFill/>
        </p:spPr>
        <p:txBody>
          <a:bodyPr wrap="square">
            <a:spAutoFit/>
          </a:bodyPr>
          <a:lstStyle/>
          <a:p>
            <a:pPr marL="0" marR="0">
              <a:buNone/>
            </a:pPr>
            <a:r>
              <a:rPr lang="en-US" sz="2400" b="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When Jesus finished these sayings, the crowds were astonished at his teaching, 29 for he was teaching them as one who had </a:t>
            </a:r>
            <a:r>
              <a:rPr lang="en-US" sz="2400" b="1" u="sng" kern="100" dirty="0">
                <a:ln>
                  <a:solidFill>
                    <a:srgbClr val="C00000"/>
                  </a:solidFill>
                </a:ln>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authority</a:t>
            </a:r>
            <a:r>
              <a:rPr lang="en-US" sz="2400" b="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 and not as their scribes. Mathew 7:28</a:t>
            </a:r>
            <a:endParaRPr lang="en-US" sz="2400"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endParaRPr>
          </a:p>
          <a:p>
            <a:pPr marL="0" marR="0">
              <a:buNone/>
            </a:pPr>
            <a:r>
              <a:rPr lang="en-US" sz="1000" b="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 </a:t>
            </a:r>
            <a:endParaRPr lang="en-US" sz="1000"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endParaRPr>
          </a:p>
          <a:p>
            <a:pPr marL="0" marR="0">
              <a:buNone/>
            </a:pPr>
            <a:r>
              <a:rPr lang="en-US" sz="2400" b="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Authority;</a:t>
            </a:r>
            <a:r>
              <a:rPr lang="en-US" sz="2400" i="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 </a:t>
            </a:r>
            <a:r>
              <a:rPr lang="en-US" sz="2400" b="1" i="1" kern="100" dirty="0" err="1">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exousia</a:t>
            </a:r>
            <a:r>
              <a:rPr lang="en-US" sz="2400" b="1" i="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 power of choice, liberty of doing as one pleases</a:t>
            </a:r>
            <a:endParaRPr lang="en-US" sz="2400"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endParaRPr>
          </a:p>
          <a:p>
            <a:pPr marL="742950" marR="0" lvl="1" indent="-285750">
              <a:buFont typeface="+mj-lt"/>
              <a:buAutoNum type="arabicPeriod"/>
              <a:tabLst>
                <a:tab pos="914400" algn="l"/>
              </a:tabLst>
            </a:pPr>
            <a:r>
              <a:rPr lang="en-US" sz="2400" b="1" i="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the ability or strength with which one is endued, which he either possesses or exercises</a:t>
            </a:r>
            <a:endParaRPr lang="en-US" sz="2400"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endParaRPr>
          </a:p>
          <a:p>
            <a:pPr marL="0" marR="0">
              <a:buNone/>
            </a:pPr>
            <a:r>
              <a:rPr lang="en-US" sz="2400" b="1" i="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The power of him whose will and commands must be submitted to by others and obeyed)</a:t>
            </a:r>
            <a:endParaRPr lang="en-US" sz="2400"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endParaRPr>
          </a:p>
          <a:p>
            <a:pPr marL="742950" marR="0" lvl="1" indent="-285750">
              <a:buFont typeface="+mj-lt"/>
              <a:buAutoNum type="arabicPeriod"/>
              <a:tabLst>
                <a:tab pos="914400" algn="l"/>
              </a:tabLst>
            </a:pPr>
            <a:r>
              <a:rPr lang="en-US" sz="2400" b="1" i="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Universally, authority over mankind</a:t>
            </a:r>
            <a:endParaRPr lang="en-US" sz="2400"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endParaRPr>
          </a:p>
          <a:p>
            <a:pPr marL="742950" marR="0" lvl="1" indent="-285750">
              <a:buFont typeface="+mj-lt"/>
              <a:buAutoNum type="arabicPeriod"/>
              <a:tabLst>
                <a:tab pos="914400" algn="l"/>
              </a:tabLst>
            </a:pPr>
            <a:r>
              <a:rPr lang="en-US" sz="2400" b="1" i="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specifically</a:t>
            </a:r>
            <a:endParaRPr lang="en-US" sz="2400"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endParaRPr>
          </a:p>
          <a:p>
            <a:pPr marL="1143000" marR="0" lvl="2" indent="-228600">
              <a:buFont typeface="+mj-lt"/>
              <a:buAutoNum type="arabicPeriod"/>
              <a:tabLst>
                <a:tab pos="1371600" algn="l"/>
              </a:tabLst>
            </a:pPr>
            <a:r>
              <a:rPr lang="en-US" sz="2400" b="1" i="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the power of judicial decisions</a:t>
            </a:r>
            <a:endParaRPr lang="en-US" sz="2400"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endParaRPr>
          </a:p>
          <a:p>
            <a:pPr marL="1143000" marR="0" lvl="2" indent="-228600">
              <a:buFont typeface="+mj-lt"/>
              <a:buAutoNum type="arabicPeriod"/>
              <a:tabLst>
                <a:tab pos="1371600" algn="l"/>
              </a:tabLst>
            </a:pPr>
            <a:r>
              <a:rPr lang="en-US" sz="2400" b="1" i="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of authority to manage domestic affairs</a:t>
            </a:r>
            <a:endParaRPr lang="en-US" sz="2400"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endParaRPr>
          </a:p>
          <a:p>
            <a:pPr marL="0" marR="0">
              <a:buNone/>
            </a:pPr>
            <a:r>
              <a:rPr lang="en-US" sz="1000" b="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 </a:t>
            </a:r>
            <a:endParaRPr lang="en-US" sz="1000"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endParaRPr>
          </a:p>
          <a:p>
            <a:pPr marL="0" marR="0">
              <a:buNone/>
            </a:pPr>
            <a:r>
              <a:rPr lang="en-US" sz="4000" b="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						Lord Jesus Christ</a:t>
            </a:r>
            <a:endParaRPr lang="en-US" sz="4000"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endParaRPr>
          </a:p>
          <a:p>
            <a:pPr marL="0" marR="0">
              <a:buNone/>
            </a:pPr>
            <a:r>
              <a:rPr lang="en-US" sz="1000" b="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 </a:t>
            </a:r>
            <a:endParaRPr lang="en-US" sz="1000"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endParaRPr>
          </a:p>
          <a:p>
            <a:pPr marL="0" marR="0">
              <a:buNone/>
            </a:pPr>
            <a:r>
              <a:rPr lang="en-US" sz="2400" b="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Lord; </a:t>
            </a:r>
            <a:r>
              <a:rPr lang="en-US" sz="2400" b="1" i="1" kern="100" dirty="0" err="1">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kyrios</a:t>
            </a:r>
            <a:r>
              <a:rPr lang="en-US" sz="2400" b="1" i="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 he to whom a person or thing belongs, about which he has power of deciding; master, lord</a:t>
            </a:r>
            <a:endParaRPr lang="en-US" sz="2400"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endParaRPr>
          </a:p>
          <a:p>
            <a:pPr marL="342900" marR="0" lvl="0" indent="-342900">
              <a:buNone/>
              <a:tabLst>
                <a:tab pos="457200" algn="l"/>
              </a:tabLst>
            </a:pPr>
            <a:r>
              <a:rPr lang="en-US" sz="2400" b="1" i="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the possessor and disposer of a thing</a:t>
            </a:r>
            <a:endParaRPr lang="en-US" sz="2400"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endParaRPr>
          </a:p>
          <a:p>
            <a:pPr marL="742950" marR="0" lvl="1" indent="-285750">
              <a:buNone/>
              <a:tabLst>
                <a:tab pos="914400" algn="l"/>
              </a:tabLst>
            </a:pPr>
            <a:r>
              <a:rPr lang="en-US" sz="2400" b="1" i="1" u="sng"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the owner; one who has control of the person, the master</a:t>
            </a:r>
            <a:endParaRPr lang="en-US" sz="2400" u="sng"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306038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D240E4-D8BB-D022-DD17-441AC5C5D49F}"/>
              </a:ext>
            </a:extLst>
          </p:cNvPr>
          <p:cNvSpPr txBox="1"/>
          <p:nvPr/>
        </p:nvSpPr>
        <p:spPr>
          <a:xfrm>
            <a:off x="578500" y="111654"/>
            <a:ext cx="10912150" cy="6093976"/>
          </a:xfrm>
          <a:prstGeom prst="rect">
            <a:avLst/>
          </a:prstGeom>
          <a:noFill/>
        </p:spPr>
        <p:txBody>
          <a:bodyPr wrap="square">
            <a:spAutoFit/>
          </a:bodyPr>
          <a:lstStyle/>
          <a:p>
            <a:pPr algn="l">
              <a:buNone/>
            </a:pPr>
            <a:r>
              <a:rPr lang="en-US" sz="2400" b="1" dirty="0">
                <a:ln>
                  <a:solidFill>
                    <a:schemeClr val="tx1"/>
                  </a:solidFill>
                </a:ln>
                <a:effectLst/>
                <a:latin typeface="Arial Narrow" panose="020B0606020202030204" pitchFamily="34" charset="0"/>
              </a:rPr>
              <a:t>If anyone forces you to go one mile, go with them two miles. — </a:t>
            </a:r>
            <a:r>
              <a:rPr lang="en-US" sz="2400" b="1" u="sng" dirty="0">
                <a:ln>
                  <a:solidFill>
                    <a:schemeClr val="tx1"/>
                  </a:solidFill>
                </a:ln>
                <a:effectLst/>
                <a:latin typeface="Arial Narrow" panose="020B0606020202030204" pitchFamily="34" charset="0"/>
                <a:hlinkClick r:id="rId2" tooltip="Matthew 5:41">
                  <a:extLst>
                    <a:ext uri="{A12FA001-AC4F-418D-AE19-62706E023703}">
                      <ahyp:hlinkClr xmlns:ahyp="http://schemas.microsoft.com/office/drawing/2018/hyperlinkcolor" val="tx"/>
                    </a:ext>
                  </a:extLst>
                </a:hlinkClick>
              </a:rPr>
              <a:t>Matthew 5:41</a:t>
            </a:r>
            <a:endParaRPr lang="en-US" sz="2400" b="1" u="sng" dirty="0">
              <a:ln>
                <a:solidFill>
                  <a:schemeClr val="tx1"/>
                </a:solidFill>
              </a:ln>
              <a:effectLst/>
              <a:latin typeface="Arial Narrow" panose="020B0606020202030204" pitchFamily="34" charset="0"/>
            </a:endParaRPr>
          </a:p>
          <a:p>
            <a:pPr algn="l">
              <a:buNone/>
            </a:pPr>
            <a:endParaRPr lang="en-US" sz="2400" b="1" dirty="0">
              <a:ln>
                <a:solidFill>
                  <a:schemeClr val="tx1"/>
                </a:solidFill>
              </a:ln>
              <a:effectLst/>
              <a:latin typeface="Arial Narrow" panose="020B0606020202030204" pitchFamily="34" charset="0"/>
            </a:endParaRPr>
          </a:p>
          <a:p>
            <a:pPr algn="l">
              <a:buNone/>
            </a:pPr>
            <a:r>
              <a:rPr lang="en-US" sz="2400" b="1" i="0" dirty="0">
                <a:ln>
                  <a:solidFill>
                    <a:schemeClr val="tx1"/>
                  </a:solidFill>
                </a:ln>
                <a:effectLst/>
                <a:latin typeface="Arial Narrow" panose="020B0606020202030204" pitchFamily="34" charset="0"/>
              </a:rPr>
              <a:t>The demands our Lord makes in the Sermon on the Mount are impossible for us to meet—unless he has done a supernatural work inside us. Not only does Jesus Christ demand that his disciples go the second mile, he also demands that there be no trace of resentment inside them when they come up against tyranny and injustice because of their commitment to him: Everything else in a disciple’s life may get muddied, but this relationship to Jesus Christ must remain perfectly clear.</a:t>
            </a:r>
          </a:p>
          <a:p>
            <a:pPr algn="l">
              <a:buNone/>
            </a:pPr>
            <a:r>
              <a:rPr lang="en-US" sz="2400" b="1" i="0" dirty="0">
                <a:ln>
                  <a:solidFill>
                    <a:schemeClr val="tx1"/>
                  </a:solidFill>
                </a:ln>
                <a:effectLst/>
                <a:latin typeface="Arial Narrow" panose="020B0606020202030204" pitchFamily="34" charset="0"/>
              </a:rPr>
              <a:t>If I am going to be a disciple of Jesus, I must be made one supernaturally. </a:t>
            </a:r>
          </a:p>
          <a:p>
            <a:pPr algn="l">
              <a:buNone/>
            </a:pPr>
            <a:r>
              <a:rPr lang="en-US" sz="2400" b="1" i="0" dirty="0">
                <a:ln>
                  <a:solidFill>
                    <a:schemeClr val="tx1"/>
                  </a:solidFill>
                </a:ln>
                <a:effectLst/>
                <a:latin typeface="Arial Narrow" panose="020B0606020202030204" pitchFamily="34" charset="0"/>
              </a:rPr>
              <a:t>The Sermon on the Mount isn’t some unattainable ideal. It’s a statement of what will actually happen in me when Jesus Christ has changed my disposition and put into me a disposition like his own. Jesus Christ is the only one who can fulfill the Sermon on the Mount.</a:t>
            </a:r>
          </a:p>
          <a:p>
            <a:pPr>
              <a:buNone/>
            </a:pPr>
            <a:endParaRPr lang="en-US" i="0" dirty="0">
              <a:ln>
                <a:solidFill>
                  <a:schemeClr val="tx1"/>
                </a:solidFill>
              </a:ln>
              <a:effectLst/>
              <a:latin typeface="proxima-nova"/>
            </a:endParaRPr>
          </a:p>
          <a:p>
            <a:r>
              <a:rPr lang="en-US" b="1" dirty="0">
                <a:ln>
                  <a:solidFill>
                    <a:schemeClr val="tx1"/>
                  </a:solidFill>
                </a:ln>
                <a:latin typeface="Arial Narrow" panose="020B0606020202030204" pitchFamily="34" charset="0"/>
              </a:rPr>
              <a:t>By Oswald Chambers</a:t>
            </a:r>
          </a:p>
          <a:p>
            <a:pPr>
              <a:buNone/>
            </a:pPr>
            <a:br>
              <a:rPr lang="en-US" i="0" dirty="0">
                <a:ln>
                  <a:solidFill>
                    <a:schemeClr val="tx1"/>
                  </a:solidFill>
                </a:ln>
                <a:effectLst/>
                <a:latin typeface="proxima-nova"/>
              </a:rPr>
            </a:br>
            <a:endParaRPr lang="en-US" dirty="0">
              <a:ln>
                <a:solidFill>
                  <a:schemeClr val="tx1"/>
                </a:solidFill>
              </a:ln>
            </a:endParaRPr>
          </a:p>
        </p:txBody>
      </p:sp>
    </p:spTree>
    <p:extLst>
      <p:ext uri="{BB962C8B-B14F-4D97-AF65-F5344CB8AC3E}">
        <p14:creationId xmlns:p14="http://schemas.microsoft.com/office/powerpoint/2010/main" val="2899215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D8219DE-0F9B-F458-36AE-CCF4C6891B37}"/>
              </a:ext>
            </a:extLst>
          </p:cNvPr>
          <p:cNvSpPr txBox="1"/>
          <p:nvPr/>
        </p:nvSpPr>
        <p:spPr>
          <a:xfrm>
            <a:off x="651729" y="178563"/>
            <a:ext cx="11424505" cy="6731779"/>
          </a:xfrm>
          <a:prstGeom prst="rect">
            <a:avLst/>
          </a:prstGeom>
          <a:noFill/>
        </p:spPr>
        <p:txBody>
          <a:bodyPr wrap="square">
            <a:spAutoFit/>
          </a:bodyPr>
          <a:lstStyle/>
          <a:p>
            <a:pPr marL="0" marR="0">
              <a:lnSpc>
                <a:spcPct val="115000"/>
              </a:lnSpc>
              <a:spcAft>
                <a:spcPts val="800"/>
              </a:spcAft>
              <a:buNone/>
            </a:pPr>
            <a:r>
              <a:rPr lang="en-US" sz="2400" b="1" u="sng"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Now when these things begin to take place, straighten up and raise your heads</a:t>
            </a:r>
            <a:r>
              <a:rPr lang="en-US" sz="2400" b="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 because your redemption is drawing near.”29 And he told them a parable: “Look at the fig tree, and all the trees. 30 As soon as they come out in leaf, you see for yourselves and know that the summer is already near. 31 So also, </a:t>
            </a:r>
            <a:r>
              <a:rPr lang="en-US" sz="2400" b="1" u="sng"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when you see these things taking place, you know that the kingdom of God is near</a:t>
            </a:r>
            <a:r>
              <a:rPr lang="en-US" sz="2400" b="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 32 Truly, I say to you, this generation will not pass away until all has taken place. 33 Heaven and earth will pass away, but my words will not pass away.  Luke 21:28</a:t>
            </a:r>
          </a:p>
          <a:p>
            <a:pPr marL="0" marR="0">
              <a:lnSpc>
                <a:spcPct val="115000"/>
              </a:lnSpc>
              <a:spcAft>
                <a:spcPts val="800"/>
              </a:spcAft>
              <a:buNone/>
            </a:pPr>
            <a:r>
              <a:rPr lang="en-US" sz="2400" b="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Why this is critical- the tig tree is Israel and End of the church age or the end of age of gentiles- </a:t>
            </a:r>
            <a:endParaRPr lang="en-US" sz="2400" b="1" kern="100" dirty="0">
              <a:ln>
                <a:solidFill>
                  <a:schemeClr val="tx1"/>
                </a:solidFill>
              </a:ln>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400" b="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	Israel in the land- May 14,1948</a:t>
            </a:r>
            <a:endParaRPr lang="en-US" sz="2400" b="1" kern="100" dirty="0">
              <a:ln>
                <a:solidFill>
                  <a:schemeClr val="tx1"/>
                </a:solidFill>
              </a:ln>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400" b="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	Capture of Jerusalem - June 7 </a:t>
            </a:r>
            <a:r>
              <a:rPr lang="en-US" sz="2400" b="1" kern="100" dirty="0" err="1">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th</a:t>
            </a:r>
            <a:r>
              <a:rPr lang="en-US" sz="2400" b="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 1967</a:t>
            </a:r>
            <a:endParaRPr lang="en-US" sz="2400" b="1" kern="100" dirty="0">
              <a:ln>
                <a:solidFill>
                  <a:schemeClr val="tx1"/>
                </a:solidFill>
              </a:ln>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400" b="1" kern="100" dirty="0">
                <a:ln>
                  <a:solidFill>
                    <a:schemeClr val="tx1"/>
                  </a:solidFill>
                </a:ln>
                <a:effectLst/>
                <a:latin typeface="Arial Narrow" panose="020B0606020202030204" pitchFamily="34" charset="0"/>
                <a:ea typeface="Calibri" panose="020F0502020204030204" pitchFamily="34" charset="0"/>
                <a:cs typeface="Times New Roman" panose="02020603050405020304" pitchFamily="18" charset="0"/>
              </a:rPr>
              <a:t>	Israel recognized as capital - May 14, 2018</a:t>
            </a:r>
          </a:p>
          <a:p>
            <a:pPr>
              <a:lnSpc>
                <a:spcPct val="115000"/>
              </a:lnSpc>
              <a:spcAft>
                <a:spcPts val="800"/>
              </a:spcAft>
            </a:pPr>
            <a:r>
              <a:rPr lang="en-US" sz="2400" b="1" kern="100" dirty="0">
                <a:ln>
                  <a:solidFill>
                    <a:schemeClr val="tx1"/>
                  </a:solidFill>
                </a:ln>
                <a:latin typeface="Arial Narrow" panose="020B0606020202030204" pitchFamily="34" charset="0"/>
                <a:ea typeface="Calibri" panose="020F0502020204030204" pitchFamily="34" charset="0"/>
                <a:cs typeface="Times New Roman" panose="02020603050405020304" pitchFamily="18" charset="0"/>
              </a:rPr>
              <a:t>	Presidents Trumps peace plan- </a:t>
            </a:r>
            <a:r>
              <a:rPr lang="en-US" sz="2400" b="1" dirty="0"/>
              <a:t>October 8, 2025</a:t>
            </a:r>
          </a:p>
          <a:p>
            <a:pPr>
              <a:lnSpc>
                <a:spcPct val="115000"/>
              </a:lnSpc>
              <a:spcAft>
                <a:spcPts val="800"/>
              </a:spcAft>
            </a:pPr>
            <a:r>
              <a:rPr lang="en-US" sz="2400" b="1" dirty="0"/>
              <a:t>	</a:t>
            </a:r>
            <a:r>
              <a:rPr lang="en-US" sz="2400" b="1" dirty="0">
                <a:latin typeface="Arial Narrow" panose="020B0606020202030204" pitchFamily="34" charset="0"/>
              </a:rPr>
              <a:t>The Prince’s peace treaty with Israel and world- Nations United</a:t>
            </a:r>
          </a:p>
          <a:p>
            <a:pPr>
              <a:lnSpc>
                <a:spcPct val="115000"/>
              </a:lnSpc>
              <a:spcAft>
                <a:spcPts val="800"/>
              </a:spcAft>
            </a:pPr>
            <a:endParaRPr lang="en-US" sz="2400" b="1" kern="100" dirty="0">
              <a:ln>
                <a:solidFill>
                  <a:schemeClr val="tx1"/>
                </a:solidFill>
              </a:ln>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4082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F06CD23-5748-BB4B-3421-29CCA83975D2}"/>
              </a:ext>
            </a:extLst>
          </p:cNvPr>
          <p:cNvSpPr txBox="1"/>
          <p:nvPr/>
        </p:nvSpPr>
        <p:spPr>
          <a:xfrm>
            <a:off x="637443" y="197346"/>
            <a:ext cx="10972800" cy="6463308"/>
          </a:xfrm>
          <a:prstGeom prst="rect">
            <a:avLst/>
          </a:prstGeom>
          <a:noFill/>
        </p:spPr>
        <p:txBody>
          <a:bodyPr wrap="square" rtlCol="0">
            <a:spAutoFit/>
          </a:bodyPr>
          <a:lstStyle/>
          <a:p>
            <a:r>
              <a:rPr lang="en-US" sz="2400" dirty="0"/>
              <a:t>How do we get from where we are today to peace treaty signed by the prince that brings peace to whole world and Israel that allows them to rebuild their temple and to live in the land that God gave them?   </a:t>
            </a:r>
          </a:p>
          <a:p>
            <a:endParaRPr lang="en-US" sz="2400" dirty="0"/>
          </a:p>
          <a:p>
            <a:pPr marL="342900" indent="-342900">
              <a:buAutoNum type="arabicPeriod"/>
            </a:pPr>
            <a:r>
              <a:rPr lang="en-US" sz="2400" dirty="0"/>
              <a:t>Israel has to exist as a nation. </a:t>
            </a:r>
          </a:p>
          <a:p>
            <a:pPr marL="342900" indent="-342900">
              <a:buAutoNum type="arabicPeriod"/>
            </a:pPr>
            <a:r>
              <a:rPr lang="en-US" sz="2400" dirty="0"/>
              <a:t>Israel has to prosper. Start up nation, 3rd military force in the world, #1 in R&amp;D, feeds Europe, gas and oil, only democracy in the middle east that grants citizenship to all residents. </a:t>
            </a:r>
          </a:p>
          <a:p>
            <a:pPr marL="342900" indent="-342900">
              <a:buAutoNum type="arabicPeriod"/>
            </a:pPr>
            <a:r>
              <a:rPr lang="en-US" sz="2400" dirty="0"/>
              <a:t>Israel has to be under persecution and in a state of war . (since 1948)</a:t>
            </a:r>
          </a:p>
          <a:p>
            <a:pPr marL="342900" indent="-342900">
              <a:buFontTx/>
              <a:buAutoNum type="arabicPeriod"/>
            </a:pPr>
            <a:r>
              <a:rPr lang="en-US" sz="2400" dirty="0"/>
              <a:t>There will be apostasy, immorality and falling away from and the rejection of God in the world. Roman3 1-</a:t>
            </a:r>
          </a:p>
          <a:p>
            <a:pPr marL="342900" indent="-342900">
              <a:buAutoNum type="arabicPeriod"/>
            </a:pPr>
            <a:r>
              <a:rPr lang="en-US" sz="2400" dirty="0"/>
              <a:t>The world gather in opposition to Israel and there will be worldwide </a:t>
            </a:r>
            <a:r>
              <a:rPr lang="en-US" sz="2400" u="sng" dirty="0"/>
              <a:t>antisemitism</a:t>
            </a:r>
            <a:r>
              <a:rPr lang="en-US" sz="2400" dirty="0"/>
              <a:t>. Zechariah 12 and 14 (United Nations decrees) </a:t>
            </a:r>
          </a:p>
          <a:p>
            <a:pPr marL="342900" indent="-342900">
              <a:buAutoNum type="arabicPeriod"/>
            </a:pPr>
            <a:r>
              <a:rPr lang="en-US" sz="2400" dirty="0"/>
              <a:t>The nations of the war defined in </a:t>
            </a:r>
            <a:r>
              <a:rPr lang="en-US" sz="2400" dirty="0" err="1"/>
              <a:t>Ezkeial</a:t>
            </a:r>
            <a:r>
              <a:rPr lang="en-US" sz="2400" dirty="0"/>
              <a:t> 38 and 39 that God destroys on the mountains of Israel have to be in play against Israel. </a:t>
            </a:r>
          </a:p>
          <a:p>
            <a:pPr marL="342900" indent="-342900">
              <a:buAutoNum type="arabicPeriod"/>
            </a:pPr>
            <a:endParaRPr lang="en-US" dirty="0"/>
          </a:p>
          <a:p>
            <a:r>
              <a:rPr lang="en-US" dirty="0"/>
              <a:t> </a:t>
            </a:r>
          </a:p>
          <a:p>
            <a:pPr marL="342900" indent="-342900">
              <a:buAutoNum type="arabicPeriod"/>
            </a:pPr>
            <a:endParaRPr lang="en-US" dirty="0"/>
          </a:p>
        </p:txBody>
      </p:sp>
    </p:spTree>
    <p:extLst>
      <p:ext uri="{BB962C8B-B14F-4D97-AF65-F5344CB8AC3E}">
        <p14:creationId xmlns:p14="http://schemas.microsoft.com/office/powerpoint/2010/main" val="2740211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400AB231-F4D0-1C3F-5A56-DD0C734A27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55383" y="0"/>
            <a:ext cx="6194425"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F29CA788-A43F-AADB-85DE-1AA43450BB20}"/>
              </a:ext>
            </a:extLst>
          </p:cNvPr>
          <p:cNvSpPr txBox="1"/>
          <p:nvPr/>
        </p:nvSpPr>
        <p:spPr>
          <a:xfrm>
            <a:off x="265921" y="60649"/>
            <a:ext cx="7809723" cy="6863417"/>
          </a:xfrm>
          <a:prstGeom prst="rect">
            <a:avLst/>
          </a:prstGeom>
          <a:solidFill>
            <a:schemeClr val="bg1"/>
          </a:solidFill>
        </p:spPr>
        <p:txBody>
          <a:bodyPr wrap="square" rtlCol="0">
            <a:spAutoFit/>
          </a:bodyPr>
          <a:lstStyle/>
          <a:p>
            <a:r>
              <a:rPr lang="en-US" sz="2000" dirty="0">
                <a:latin typeface="Arial Narrow" panose="020B0606020202030204" pitchFamily="34" charset="0"/>
              </a:rPr>
              <a:t>“</a:t>
            </a:r>
            <a:r>
              <a:rPr lang="en-US" sz="2200" dirty="0">
                <a:latin typeface="Arial Narrow" panose="020B0606020202030204" pitchFamily="34" charset="0"/>
              </a:rPr>
              <a:t>And you, son of man, prophesy to the mountains of Israel, and say, O mountains of Israel, hear the word of the LORD. 2 Thus says the Lord GOD: Because the enemy said of you, ‘Aha!’ and, ‘The ancient heights have become our possession,’ 3 therefore prophesy, and say, Thus says the Lord GOD: Precisely because they made you desolate and crushed you from all sides, so that you became the possession of the rest of the nations, and you became the talk and evil gossip of the people, 4 therefore, O mountains of Israel, hear the word of the Lord GOD: Thus says the Lord GOD to the mountains and the hills, the ravines and the valleys, the desolate wastes and the deserted cities, which have become a prey and derision to the rest of the nations all around, 5 therefore thus says the Lord GOD: Surely I have spoken in my hot jealousy against the rest of the nations and against all Edom, who gave my land to themselves as a possession with wholehearted joy and utter contempt, that they might make its pasturelands a prey. 6 Therefore prophesy concerning the land of Israel, and say to the mountains and hills, to the ravines and valleys, Thus says the Lord GOD: Behold, I have spoken in my jealous wrath, because you have suffered the reproach of the nations. 7 Therefore thus says the Lord GOD: I swear that the nations that are all around you shall themselves suffer reproach. Ezekiel 36:1</a:t>
            </a:r>
          </a:p>
        </p:txBody>
      </p:sp>
    </p:spTree>
    <p:extLst>
      <p:ext uri="{BB962C8B-B14F-4D97-AF65-F5344CB8AC3E}">
        <p14:creationId xmlns:p14="http://schemas.microsoft.com/office/powerpoint/2010/main" val="2400920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63AAE2-CED9-38EE-2673-F2C882EFF2D2}"/>
              </a:ext>
            </a:extLst>
          </p:cNvPr>
          <p:cNvSpPr txBox="1"/>
          <p:nvPr/>
        </p:nvSpPr>
        <p:spPr>
          <a:xfrm>
            <a:off x="485192" y="326571"/>
            <a:ext cx="10748865" cy="7355860"/>
          </a:xfrm>
          <a:prstGeom prst="rect">
            <a:avLst/>
          </a:prstGeom>
          <a:noFill/>
        </p:spPr>
        <p:txBody>
          <a:bodyPr wrap="square" rtlCol="0">
            <a:spAutoFit/>
          </a:bodyPr>
          <a:lstStyle/>
          <a:p>
            <a:r>
              <a:rPr lang="en-US" sz="2800" b="1" dirty="0">
                <a:ln>
                  <a:solidFill>
                    <a:schemeClr val="tx1"/>
                  </a:solidFill>
                </a:ln>
              </a:rPr>
              <a:t>Trump says he ‘will not allow’ Israel to annex occupied West Bank</a:t>
            </a:r>
            <a:endParaRPr lang="en-US" sz="2800" dirty="0">
              <a:ln>
                <a:solidFill>
                  <a:schemeClr val="tx1"/>
                </a:solidFill>
              </a:ln>
            </a:endParaRPr>
          </a:p>
          <a:p>
            <a:r>
              <a:rPr lang="en-US" sz="2800" i="1" dirty="0">
                <a:ln>
                  <a:solidFill>
                    <a:schemeClr val="tx1"/>
                  </a:solidFill>
                </a:ln>
              </a:rPr>
              <a:t>US president rules out Israeli annexation of the occupied West Bank but analysts question whether he will follow through. </a:t>
            </a:r>
            <a:endParaRPr lang="en-US" sz="2800" dirty="0">
              <a:ln>
                <a:solidFill>
                  <a:schemeClr val="tx1"/>
                </a:solidFill>
              </a:ln>
            </a:endParaRPr>
          </a:p>
          <a:p>
            <a:r>
              <a:rPr lang="en-US" sz="800" i="1" dirty="0">
                <a:ln>
                  <a:solidFill>
                    <a:schemeClr val="tx1"/>
                  </a:solidFill>
                </a:ln>
              </a:rPr>
              <a:t> </a:t>
            </a:r>
          </a:p>
          <a:p>
            <a:r>
              <a:rPr lang="en-US" sz="2800" i="1" dirty="0">
                <a:ln>
                  <a:solidFill>
                    <a:schemeClr val="tx1"/>
                  </a:solidFill>
                </a:ln>
              </a:rPr>
              <a:t>Speech at the United Nations</a:t>
            </a:r>
          </a:p>
          <a:p>
            <a:endParaRPr lang="en-US" sz="800" dirty="0">
              <a:ln>
                <a:solidFill>
                  <a:schemeClr val="tx1"/>
                </a:solidFill>
              </a:ln>
            </a:endParaRPr>
          </a:p>
          <a:p>
            <a:r>
              <a:rPr lang="en-US" sz="2800" i="1" dirty="0">
                <a:ln>
                  <a:solidFill>
                    <a:schemeClr val="tx1"/>
                  </a:solidFill>
                </a:ln>
                <a:hlinkClick r:id="rId2">
                  <a:extLst>
                    <a:ext uri="{A12FA001-AC4F-418D-AE19-62706E023703}">
                      <ahyp:hlinkClr xmlns:ahyp="http://schemas.microsoft.com/office/drawing/2018/hyperlinkcolor" val="tx"/>
                    </a:ext>
                  </a:extLst>
                </a:hlinkClick>
              </a:rPr>
              <a:t>https://www.youtube.com/watch?v=pcH7YkHWiKU</a:t>
            </a:r>
            <a:endParaRPr lang="en-US" sz="2800" i="1" dirty="0">
              <a:ln>
                <a:solidFill>
                  <a:schemeClr val="tx1"/>
                </a:solidFill>
              </a:ln>
            </a:endParaRPr>
          </a:p>
          <a:p>
            <a:endParaRPr lang="en-US" i="1" dirty="0"/>
          </a:p>
          <a:p>
            <a:r>
              <a:rPr lang="en-US" sz="2800" b="1" i="1" dirty="0"/>
              <a:t>Land for peace- </a:t>
            </a:r>
          </a:p>
          <a:p>
            <a:r>
              <a:rPr lang="en-US" dirty="0"/>
              <a:t>	1948- United Nation </a:t>
            </a:r>
            <a:r>
              <a:rPr lang="en-US" dirty="0" err="1"/>
              <a:t>mandat</a:t>
            </a:r>
            <a:r>
              <a:rPr lang="en-US" dirty="0"/>
              <a:t> after the war between Israel and their neighbors </a:t>
            </a:r>
          </a:p>
          <a:p>
            <a:r>
              <a:rPr lang="en-US" dirty="0"/>
              <a:t>	1967- United Nation </a:t>
            </a:r>
            <a:r>
              <a:rPr lang="en-US" dirty="0" err="1"/>
              <a:t>mandat</a:t>
            </a:r>
            <a:r>
              <a:rPr lang="en-US" dirty="0"/>
              <a:t> after the war between Israel and their neighbors </a:t>
            </a:r>
          </a:p>
          <a:p>
            <a:r>
              <a:rPr lang="en-US" dirty="0"/>
              <a:t>	 1978 The Camp David Accords requiring the withdrawal of Israeli troops from the West Bank and Gaza 			was agreed to occur after an election of a self-governing authority to replace Israel's military 				government. The Accords did not mention the Golan Heights, Syria, or Lebanon.</a:t>
            </a:r>
          </a:p>
          <a:p>
            <a:r>
              <a:rPr lang="en-US" dirty="0"/>
              <a:t>	2025 – creating the state of </a:t>
            </a:r>
            <a:r>
              <a:rPr lang="en-US" dirty="0" err="1"/>
              <a:t>Palistine</a:t>
            </a:r>
            <a:r>
              <a:rPr lang="en-US" dirty="0"/>
              <a:t> </a:t>
            </a:r>
          </a:p>
          <a:p>
            <a:endParaRPr lang="en-US" dirty="0"/>
          </a:p>
          <a:p>
            <a:r>
              <a:rPr lang="en-US" dirty="0"/>
              <a:t>“I will make you into a great nation, and I will bless you; I will make your name great, and you will be a blessing. 3 I will bless those who bless you, and whoever curses you I will curse; and all peoples on earth</a:t>
            </a:r>
          </a:p>
          <a:p>
            <a:r>
              <a:rPr lang="en-US" dirty="0"/>
              <a:t>will be blessed through you.” Genesis  12:2</a:t>
            </a:r>
          </a:p>
          <a:p>
            <a:endParaRPr lang="en-US" dirty="0"/>
          </a:p>
          <a:p>
            <a:endParaRPr lang="en-US" i="1" dirty="0"/>
          </a:p>
          <a:p>
            <a:r>
              <a:rPr lang="en-US" i="1" dirty="0"/>
              <a:t>	</a:t>
            </a:r>
          </a:p>
          <a:p>
            <a:endParaRPr lang="en-US" i="1" dirty="0"/>
          </a:p>
          <a:p>
            <a:endParaRPr lang="en-US" dirty="0"/>
          </a:p>
        </p:txBody>
      </p:sp>
    </p:spTree>
    <p:extLst>
      <p:ext uri="{BB962C8B-B14F-4D97-AF65-F5344CB8AC3E}">
        <p14:creationId xmlns:p14="http://schemas.microsoft.com/office/powerpoint/2010/main" val="3790205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is map of Judea and Samaria shows in beige the areas in which about 90% of Palestinians (and no Jews) live—and in which the Palestinian Authority controls most aspects of daily life. The darker brown areas show Area C, in which Jews are the large majority—with about 65% of the population.">
            <a:extLst>
              <a:ext uri="{FF2B5EF4-FFF2-40B4-BE49-F238E27FC236}">
                <a16:creationId xmlns:a16="http://schemas.microsoft.com/office/drawing/2014/main" id="{0E61818A-33AF-2E79-3C83-2CFE733CB7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960" y="0"/>
            <a:ext cx="12301402" cy="69195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3306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44872E5-F8E3-7EB5-81B4-5C9A5ACA0547}"/>
              </a:ext>
            </a:extLst>
          </p:cNvPr>
          <p:cNvSpPr txBox="1"/>
          <p:nvPr/>
        </p:nvSpPr>
        <p:spPr>
          <a:xfrm>
            <a:off x="1450731" y="492369"/>
            <a:ext cx="9007719" cy="6370975"/>
          </a:xfrm>
          <a:prstGeom prst="rect">
            <a:avLst/>
          </a:prstGeom>
          <a:noFill/>
        </p:spPr>
        <p:txBody>
          <a:bodyPr wrap="square" rtlCol="0">
            <a:spAutoFit/>
          </a:bodyPr>
          <a:lstStyle/>
          <a:p>
            <a:r>
              <a:rPr lang="en-US" sz="2400" b="1" dirty="0">
                <a:ln>
                  <a:solidFill>
                    <a:schemeClr val="tx1"/>
                  </a:solidFill>
                </a:ln>
                <a:latin typeface="Arial Narrow" panose="020B0606020202030204" pitchFamily="34" charset="0"/>
              </a:rPr>
              <a:t>What to watch for—</a:t>
            </a:r>
          </a:p>
          <a:p>
            <a:endParaRPr lang="en-US" sz="2400" b="1" dirty="0">
              <a:ln>
                <a:solidFill>
                  <a:schemeClr val="tx1"/>
                </a:solidFill>
              </a:ln>
              <a:latin typeface="Arial Narrow" panose="020B0606020202030204" pitchFamily="34" charset="0"/>
            </a:endParaRPr>
          </a:p>
          <a:p>
            <a:r>
              <a:rPr lang="en-US" sz="2400" b="1" dirty="0">
                <a:ln>
                  <a:solidFill>
                    <a:schemeClr val="tx1"/>
                  </a:solidFill>
                </a:ln>
                <a:latin typeface="Arial Narrow" panose="020B0606020202030204" pitchFamily="34" charset="0"/>
              </a:rPr>
              <a:t>Failure of Trump’s peace plan</a:t>
            </a:r>
          </a:p>
          <a:p>
            <a:endParaRPr lang="en-US" sz="2400" b="1" dirty="0">
              <a:ln>
                <a:solidFill>
                  <a:schemeClr val="tx1"/>
                </a:solidFill>
              </a:ln>
              <a:latin typeface="Arial Narrow" panose="020B0606020202030204" pitchFamily="34" charset="0"/>
            </a:endParaRPr>
          </a:p>
          <a:p>
            <a:r>
              <a:rPr lang="en-US" sz="2400" b="1" dirty="0">
                <a:ln>
                  <a:solidFill>
                    <a:schemeClr val="tx1"/>
                  </a:solidFill>
                </a:ln>
                <a:latin typeface="Arial Narrow" panose="020B0606020202030204" pitchFamily="34" charset="0"/>
              </a:rPr>
              <a:t>Israel destroys Hamas ( as the world forms against them over humanitarian aid and genocide) </a:t>
            </a:r>
          </a:p>
          <a:p>
            <a:endParaRPr lang="en-US" sz="2400" b="1" dirty="0">
              <a:ln>
                <a:solidFill>
                  <a:schemeClr val="tx1"/>
                </a:solidFill>
              </a:ln>
              <a:latin typeface="Arial Narrow" panose="020B0606020202030204" pitchFamily="34" charset="0"/>
            </a:endParaRPr>
          </a:p>
          <a:p>
            <a:r>
              <a:rPr lang="en-US" sz="2400" b="1" dirty="0">
                <a:ln>
                  <a:solidFill>
                    <a:schemeClr val="tx1"/>
                  </a:solidFill>
                </a:ln>
                <a:latin typeface="Arial Narrow" panose="020B0606020202030204" pitchFamily="34" charset="0"/>
              </a:rPr>
              <a:t>Israel starts to extend control over the occupied territories- Eze. 36</a:t>
            </a:r>
          </a:p>
          <a:p>
            <a:endParaRPr lang="en-US" sz="2400" b="1" dirty="0">
              <a:ln>
                <a:solidFill>
                  <a:schemeClr val="tx1"/>
                </a:solidFill>
              </a:ln>
              <a:latin typeface="Arial Narrow" panose="020B0606020202030204" pitchFamily="34" charset="0"/>
            </a:endParaRPr>
          </a:p>
          <a:p>
            <a:r>
              <a:rPr lang="en-US" sz="2400" b="1" dirty="0">
                <a:ln>
                  <a:solidFill>
                    <a:schemeClr val="tx1"/>
                  </a:solidFill>
                </a:ln>
                <a:latin typeface="Arial Narrow" panose="020B0606020202030204" pitchFamily="34" charset="0"/>
              </a:rPr>
              <a:t>The United States turns from Israel and joined by Quatar, Russia, turkey Internation </a:t>
            </a:r>
            <a:r>
              <a:rPr lang="en-US" sz="2400" b="1" dirty="0" err="1">
                <a:ln>
                  <a:solidFill>
                    <a:schemeClr val="tx1"/>
                  </a:solidFill>
                </a:ln>
                <a:latin typeface="Arial Narrow" panose="020B0606020202030204" pitchFamily="34" charset="0"/>
              </a:rPr>
              <a:t>crimal</a:t>
            </a:r>
            <a:r>
              <a:rPr lang="en-US" sz="2400" b="1" dirty="0">
                <a:ln>
                  <a:solidFill>
                    <a:schemeClr val="tx1"/>
                  </a:solidFill>
                </a:ln>
                <a:latin typeface="Arial Narrow" panose="020B0606020202030204" pitchFamily="34" charset="0"/>
              </a:rPr>
              <a:t> court in condemning Israel </a:t>
            </a:r>
          </a:p>
          <a:p>
            <a:endParaRPr lang="en-US" sz="2400" b="1" dirty="0">
              <a:ln>
                <a:solidFill>
                  <a:schemeClr val="tx1"/>
                </a:solidFill>
              </a:ln>
              <a:latin typeface="Arial Narrow" panose="020B0606020202030204" pitchFamily="34" charset="0"/>
            </a:endParaRPr>
          </a:p>
          <a:p>
            <a:r>
              <a:rPr lang="en-US" sz="2400" b="1" dirty="0">
                <a:ln>
                  <a:solidFill>
                    <a:schemeClr val="tx1"/>
                  </a:solidFill>
                </a:ln>
                <a:latin typeface="Arial Narrow" panose="020B0606020202030204" pitchFamily="34" charset="0"/>
              </a:rPr>
              <a:t>The United Nations declaring war on Israel with armies from the Ezekiel 37-8 nations. </a:t>
            </a:r>
          </a:p>
          <a:p>
            <a:r>
              <a:rPr lang="en-US" sz="2400" b="1" dirty="0">
                <a:ln>
                  <a:solidFill>
                    <a:schemeClr val="tx1"/>
                  </a:solidFill>
                </a:ln>
                <a:latin typeface="Arial Narrow" panose="020B0606020202030204" pitchFamily="34" charset="0"/>
              </a:rPr>
              <a:t>  </a:t>
            </a:r>
          </a:p>
          <a:p>
            <a:endParaRPr lang="en-US" sz="2400" b="1" dirty="0">
              <a:ln>
                <a:solidFill>
                  <a:schemeClr val="tx1"/>
                </a:solidFill>
              </a:ln>
              <a:latin typeface="Arial Narrow" panose="020B0606020202030204" pitchFamily="34" charset="0"/>
            </a:endParaRPr>
          </a:p>
          <a:p>
            <a:endParaRPr lang="en-US" sz="2400" b="1" dirty="0">
              <a:ln>
                <a:solidFill>
                  <a:schemeClr val="tx1"/>
                </a:solidFill>
              </a:ln>
              <a:latin typeface="Arial Narrow" panose="020B0606020202030204" pitchFamily="34" charset="0"/>
            </a:endParaRPr>
          </a:p>
        </p:txBody>
      </p:sp>
    </p:spTree>
    <p:extLst>
      <p:ext uri="{BB962C8B-B14F-4D97-AF65-F5344CB8AC3E}">
        <p14:creationId xmlns:p14="http://schemas.microsoft.com/office/powerpoint/2010/main" val="1455061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45C6598-3155-38A8-150F-A00A4863E9D7}"/>
              </a:ext>
            </a:extLst>
          </p:cNvPr>
          <p:cNvSpPr txBox="1"/>
          <p:nvPr/>
        </p:nvSpPr>
        <p:spPr>
          <a:xfrm>
            <a:off x="800100" y="223515"/>
            <a:ext cx="9539654" cy="6074868"/>
          </a:xfrm>
          <a:prstGeom prst="rect">
            <a:avLst/>
          </a:prstGeom>
          <a:noFill/>
        </p:spPr>
        <p:txBody>
          <a:bodyPr wrap="square">
            <a:spAutoFit/>
          </a:bodyPr>
          <a:lstStyle/>
          <a:p>
            <a:pPr marL="0" marR="0">
              <a:lnSpc>
                <a:spcPct val="115000"/>
              </a:lnSpc>
              <a:spcAft>
                <a:spcPts val="800"/>
              </a:spcAft>
              <a:buNone/>
            </a:pPr>
            <a:r>
              <a:rPr lang="en-US" sz="2400" u="sng" kern="100" dirty="0">
                <a:effectLst/>
                <a:latin typeface="Arial Narrow" panose="020B0606020202030204" pitchFamily="34" charset="0"/>
                <a:ea typeface="Calibri" panose="020F0502020204030204" pitchFamily="34" charset="0"/>
                <a:cs typeface="Times New Roman" panose="02020603050405020304" pitchFamily="18" charset="0"/>
              </a:rPr>
              <a:t>Identified nations in Ezekiel 38</a:t>
            </a:r>
            <a:endParaRPr lang="en-US" sz="2400"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400" b="1" u="sng" kern="100" dirty="0">
                <a:solidFill>
                  <a:srgbClr val="0563C1"/>
                </a:solidFill>
                <a:effectLst/>
                <a:latin typeface="Arial Narrow" panose="020B0606020202030204" pitchFamily="34" charset="0"/>
                <a:ea typeface="Calibri" panose="020F0502020204030204" pitchFamily="34" charset="0"/>
                <a:cs typeface="Times New Roman" panose="02020603050405020304" pitchFamily="18" charset="0"/>
                <a:hlinkClick r:id="rId2"/>
              </a:rPr>
              <a:t>Magog</a:t>
            </a:r>
            <a:r>
              <a:rPr lang="en-US" sz="2400" b="1" u="sng"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2400" u="sng" kern="100" dirty="0">
                <a:effectLst/>
                <a:latin typeface="Arial Narrow" panose="020B0606020202030204" pitchFamily="34" charset="0"/>
                <a:ea typeface="Calibri" panose="020F0502020204030204" pitchFamily="34" charset="0"/>
                <a:cs typeface="Times New Roman" panose="02020603050405020304" pitchFamily="18" charset="0"/>
              </a:rPr>
              <a:t> Interpreted as modern-day Russia or a coalition of nations including Russia and its satellites.</a:t>
            </a:r>
            <a:endParaRPr lang="en-US" sz="2400"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400" b="1" u="sng" kern="100" dirty="0">
                <a:solidFill>
                  <a:srgbClr val="0563C1"/>
                </a:solidFill>
                <a:effectLst/>
                <a:latin typeface="Arial Narrow" panose="020B0606020202030204" pitchFamily="34" charset="0"/>
                <a:ea typeface="Calibri" panose="020F0502020204030204" pitchFamily="34" charset="0"/>
                <a:cs typeface="Times New Roman" panose="02020603050405020304" pitchFamily="18" charset="0"/>
                <a:hlinkClick r:id="rId3"/>
              </a:rPr>
              <a:t>Rosh</a:t>
            </a:r>
            <a:r>
              <a:rPr lang="en-US" sz="2400" b="1" u="sng"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2400" u="sng" kern="100" dirty="0">
                <a:effectLst/>
                <a:latin typeface="Arial Narrow" panose="020B0606020202030204" pitchFamily="34" charset="0"/>
                <a:ea typeface="Calibri" panose="020F0502020204030204" pitchFamily="34" charset="0"/>
                <a:cs typeface="Times New Roman" panose="02020603050405020304" pitchFamily="18" charset="0"/>
              </a:rPr>
              <a:t> Often seen as Russia itself.</a:t>
            </a:r>
            <a:endParaRPr lang="en-US" sz="2400"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400" b="1" u="sng" kern="100" dirty="0">
                <a:solidFill>
                  <a:srgbClr val="0563C1"/>
                </a:solidFill>
                <a:effectLst/>
                <a:latin typeface="Arial Narrow" panose="020B0606020202030204" pitchFamily="34" charset="0"/>
                <a:ea typeface="Calibri" panose="020F0502020204030204" pitchFamily="34" charset="0"/>
                <a:cs typeface="Times New Roman" panose="02020603050405020304" pitchFamily="18" charset="0"/>
                <a:hlinkClick r:id="rId4"/>
              </a:rPr>
              <a:t>Meshech and Tubal</a:t>
            </a:r>
            <a:r>
              <a:rPr lang="en-US" sz="2400" b="1" u="sng"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2400" u="sng" kern="100" dirty="0">
                <a:effectLst/>
                <a:latin typeface="Arial Narrow" panose="020B0606020202030204" pitchFamily="34" charset="0"/>
                <a:ea typeface="Calibri" panose="020F0502020204030204" pitchFamily="34" charset="0"/>
                <a:cs typeface="Times New Roman" panose="02020603050405020304" pitchFamily="18" charset="0"/>
              </a:rPr>
              <a:t> Generally identified with modern-day Turkey.</a:t>
            </a:r>
            <a:endParaRPr lang="en-US" sz="2400"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400" b="1" u="sng" kern="100" dirty="0">
                <a:solidFill>
                  <a:srgbClr val="0563C1"/>
                </a:solidFill>
                <a:effectLst/>
                <a:latin typeface="Arial Narrow" panose="020B0606020202030204" pitchFamily="34" charset="0"/>
                <a:ea typeface="Calibri" panose="020F0502020204030204" pitchFamily="34" charset="0"/>
                <a:cs typeface="Times New Roman" panose="02020603050405020304" pitchFamily="18" charset="0"/>
                <a:hlinkClick r:id="rId5"/>
              </a:rPr>
              <a:t>Persia</a:t>
            </a:r>
            <a:r>
              <a:rPr lang="en-US" sz="2400" b="1" u="sng"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2400" u="sng" kern="100" dirty="0">
                <a:effectLst/>
                <a:latin typeface="Arial Narrow" panose="020B0606020202030204" pitchFamily="34" charset="0"/>
                <a:ea typeface="Calibri" panose="020F0502020204030204" pitchFamily="34" charset="0"/>
                <a:cs typeface="Times New Roman" panose="02020603050405020304" pitchFamily="18" charset="0"/>
              </a:rPr>
              <a:t> Modern-day Iran.</a:t>
            </a:r>
            <a:endParaRPr lang="en-US" sz="2400"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400" b="1" u="sng" kern="100" dirty="0">
                <a:solidFill>
                  <a:srgbClr val="0563C1"/>
                </a:solidFill>
                <a:effectLst/>
                <a:latin typeface="Arial Narrow" panose="020B0606020202030204" pitchFamily="34" charset="0"/>
                <a:ea typeface="Calibri" panose="020F0502020204030204" pitchFamily="34" charset="0"/>
                <a:cs typeface="Times New Roman" panose="02020603050405020304" pitchFamily="18" charset="0"/>
                <a:hlinkClick r:id="rId6"/>
              </a:rPr>
              <a:t>Cush</a:t>
            </a:r>
            <a:r>
              <a:rPr lang="en-US" sz="2400" b="1" u="sng"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2400" u="sng" kern="100" dirty="0">
                <a:effectLst/>
                <a:latin typeface="Arial Narrow" panose="020B0606020202030204" pitchFamily="34" charset="0"/>
                <a:ea typeface="Calibri" panose="020F0502020204030204" pitchFamily="34" charset="0"/>
                <a:cs typeface="Times New Roman" panose="02020603050405020304" pitchFamily="18" charset="0"/>
              </a:rPr>
              <a:t> Often identified as Ethiopia or the area of modern-day Sudan.</a:t>
            </a:r>
            <a:endParaRPr lang="en-US" sz="2400"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400" b="1" u="sng" kern="100" dirty="0">
                <a:solidFill>
                  <a:srgbClr val="0563C1"/>
                </a:solidFill>
                <a:effectLst/>
                <a:latin typeface="Arial Narrow" panose="020B0606020202030204" pitchFamily="34" charset="0"/>
                <a:ea typeface="Calibri" panose="020F0502020204030204" pitchFamily="34" charset="0"/>
                <a:cs typeface="Times New Roman" panose="02020603050405020304" pitchFamily="18" charset="0"/>
                <a:hlinkClick r:id="rId7"/>
              </a:rPr>
              <a:t>Put</a:t>
            </a:r>
            <a:r>
              <a:rPr lang="en-US" sz="2400" b="1" u="sng"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2400" u="sng" kern="100" dirty="0">
                <a:effectLst/>
                <a:latin typeface="Arial Narrow" panose="020B0606020202030204" pitchFamily="34" charset="0"/>
                <a:ea typeface="Calibri" panose="020F0502020204030204" pitchFamily="34" charset="0"/>
                <a:cs typeface="Times New Roman" panose="02020603050405020304" pitchFamily="18" charset="0"/>
              </a:rPr>
              <a:t> Identified as Libya.</a:t>
            </a:r>
            <a:endParaRPr lang="en-US" sz="2400"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400" b="1" u="sng" kern="100" dirty="0">
                <a:solidFill>
                  <a:srgbClr val="0563C1"/>
                </a:solidFill>
                <a:effectLst/>
                <a:latin typeface="Arial Narrow" panose="020B0606020202030204" pitchFamily="34" charset="0"/>
                <a:ea typeface="Calibri" panose="020F0502020204030204" pitchFamily="34" charset="0"/>
                <a:cs typeface="Times New Roman" panose="02020603050405020304" pitchFamily="18" charset="0"/>
                <a:hlinkClick r:id="rId8"/>
              </a:rPr>
              <a:t>Gomer</a:t>
            </a:r>
            <a:r>
              <a:rPr lang="en-US" sz="2400" b="1" u="sng"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2400" u="sng" kern="100" dirty="0">
                <a:effectLst/>
                <a:latin typeface="Arial Narrow" panose="020B0606020202030204" pitchFamily="34" charset="0"/>
                <a:ea typeface="Calibri" panose="020F0502020204030204" pitchFamily="34" charset="0"/>
                <a:cs typeface="Times New Roman" panose="02020603050405020304" pitchFamily="18" charset="0"/>
              </a:rPr>
              <a:t> Linked to parts of modern Turkey.</a:t>
            </a:r>
            <a:endParaRPr lang="en-US" sz="2400"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400" b="1" u="sng" kern="100" dirty="0">
                <a:solidFill>
                  <a:srgbClr val="0563C1"/>
                </a:solidFill>
                <a:effectLst/>
                <a:latin typeface="Arial Narrow" panose="020B0606020202030204" pitchFamily="34" charset="0"/>
                <a:ea typeface="Calibri" panose="020F0502020204030204" pitchFamily="34" charset="0"/>
                <a:cs typeface="Times New Roman" panose="02020603050405020304" pitchFamily="18" charset="0"/>
                <a:hlinkClick r:id="rId9"/>
              </a:rPr>
              <a:t>Togarmah</a:t>
            </a:r>
            <a:r>
              <a:rPr lang="en-US" sz="2400" b="1" u="sng"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2400" u="sng" kern="100" dirty="0">
                <a:effectLst/>
                <a:latin typeface="Arial Narrow" panose="020B0606020202030204" pitchFamily="34" charset="0"/>
                <a:ea typeface="Calibri" panose="020F0502020204030204" pitchFamily="34" charset="0"/>
                <a:cs typeface="Times New Roman" panose="02020603050405020304" pitchFamily="18" charset="0"/>
              </a:rPr>
              <a:t> Also associated with modern-day Turkey.</a:t>
            </a:r>
            <a:endParaRPr lang="en-US" sz="2400"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2400" b="1" u="sng" kern="100" dirty="0">
                <a:effectLst/>
                <a:latin typeface="Arial Narrow" panose="020B0606020202030204" pitchFamily="34" charset="0"/>
                <a:ea typeface="Calibri" panose="020F0502020204030204" pitchFamily="34" charset="0"/>
                <a:cs typeface="Times New Roman" panose="02020603050405020304" pitchFamily="18" charset="0"/>
              </a:rPr>
              <a:t>Other Nations:</a:t>
            </a:r>
            <a:r>
              <a:rPr lang="en-US" sz="2400" u="sng" kern="100" dirty="0">
                <a:effectLst/>
                <a:latin typeface="Arial Narrow" panose="020B0606020202030204" pitchFamily="34" charset="0"/>
                <a:ea typeface="Calibri" panose="020F0502020204030204" pitchFamily="34" charset="0"/>
                <a:cs typeface="Times New Roman" panose="02020603050405020304" pitchFamily="18" charset="0"/>
              </a:rPr>
              <a:t> The prophecy also mentions other countries from Eastern Europe, Southeastern Europe, and Afghanistan. </a:t>
            </a:r>
            <a:endParaRPr lang="en-US" sz="2400" kern="100" dirty="0">
              <a:effectLst/>
              <a:latin typeface="Arial Narrow" panose="020B0606020202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4508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AACAFCE-9051-FDEB-0DDB-2A91F4EAEC2A}"/>
              </a:ext>
            </a:extLst>
          </p:cNvPr>
          <p:cNvSpPr txBox="1"/>
          <p:nvPr/>
        </p:nvSpPr>
        <p:spPr>
          <a:xfrm>
            <a:off x="1380392" y="452804"/>
            <a:ext cx="9930912" cy="1354217"/>
          </a:xfrm>
          <a:prstGeom prst="rect">
            <a:avLst/>
          </a:prstGeom>
          <a:noFill/>
        </p:spPr>
        <p:txBody>
          <a:bodyPr wrap="square" rtlCol="0">
            <a:spAutoFit/>
          </a:bodyPr>
          <a:lstStyle/>
          <a:p>
            <a:r>
              <a:rPr lang="en-US" sz="3200" b="1" dirty="0">
                <a:ln>
                  <a:solidFill>
                    <a:schemeClr val="tx1"/>
                  </a:solidFill>
                </a:ln>
                <a:latin typeface="Arial Narrow" panose="020B0606020202030204" pitchFamily="34" charset="0"/>
              </a:rPr>
              <a:t>Now to join Jesus and His disciples as He </a:t>
            </a:r>
            <a:r>
              <a:rPr lang="en-US" sz="3200" b="1" dirty="0" err="1">
                <a:ln>
                  <a:solidFill>
                    <a:schemeClr val="tx1"/>
                  </a:solidFill>
                </a:ln>
                <a:latin typeface="Arial Narrow" panose="020B0606020202030204" pitchFamily="34" charset="0"/>
              </a:rPr>
              <a:t>fininshes</a:t>
            </a:r>
            <a:r>
              <a:rPr lang="en-US" sz="3200" b="1" dirty="0">
                <a:ln>
                  <a:solidFill>
                    <a:schemeClr val="tx1"/>
                  </a:solidFill>
                </a:ln>
                <a:latin typeface="Arial Narrow" panose="020B0606020202030204" pitchFamily="34" charset="0"/>
              </a:rPr>
              <a:t> His description of the new life and mission for His disciples</a:t>
            </a:r>
          </a:p>
          <a:p>
            <a:endParaRPr lang="en-US" dirty="0"/>
          </a:p>
        </p:txBody>
      </p:sp>
    </p:spTree>
    <p:extLst>
      <p:ext uri="{BB962C8B-B14F-4D97-AF65-F5344CB8AC3E}">
        <p14:creationId xmlns:p14="http://schemas.microsoft.com/office/powerpoint/2010/main" val="37888066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162713</TotalTime>
  <Words>1721</Words>
  <Application>Microsoft Office PowerPoint</Application>
  <PresentationFormat>Widescreen</PresentationFormat>
  <Paragraphs>99</Paragraphs>
  <Slides>12</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Aptos</vt:lpstr>
      <vt:lpstr>Aptos Display</vt:lpstr>
      <vt:lpstr>Arial</vt:lpstr>
      <vt:lpstr>Arial Narrow</vt:lpstr>
      <vt:lpstr>Calibri</vt:lpstr>
      <vt:lpstr>proxima-nova</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Marci Burnett</dc:creator>
  <cp:lastModifiedBy>CrossroadsRC CommunityChurch</cp:lastModifiedBy>
  <cp:revision>737</cp:revision>
  <cp:lastPrinted>2025-08-10T15:34:31Z</cp:lastPrinted>
  <dcterms:created xsi:type="dcterms:W3CDTF">2023-10-14T14:23:41Z</dcterms:created>
  <dcterms:modified xsi:type="dcterms:W3CDTF">2025-10-26T18:29:52Z</dcterms:modified>
</cp:coreProperties>
</file>