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40" r:id="rId1"/>
  </p:sldMasterIdLst>
  <p:notesMasterIdLst>
    <p:notesMasterId r:id="rId13"/>
  </p:notesMasterIdLst>
  <p:sldIdLst>
    <p:sldId id="256" r:id="rId2"/>
    <p:sldId id="257" r:id="rId3"/>
    <p:sldId id="264" r:id="rId4"/>
    <p:sldId id="258" r:id="rId5"/>
    <p:sldId id="267" r:id="rId6"/>
    <p:sldId id="260" r:id="rId7"/>
    <p:sldId id="268" r:id="rId8"/>
    <p:sldId id="261" r:id="rId9"/>
    <p:sldId id="269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853"/>
    <p:restoredTop sz="68370"/>
  </p:normalViewPr>
  <p:slideViewPr>
    <p:cSldViewPr snapToGrid="0">
      <p:cViewPr varScale="1">
        <p:scale>
          <a:sx n="77" d="100"/>
          <a:sy n="77" d="100"/>
        </p:scale>
        <p:origin x="211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hyperlink" Target="https://childmind.org/guide/parents-guide-to-adhd/" TargetMode="External"/><Relationship Id="rId1" Type="http://schemas.openxmlformats.org/officeDocument/2006/relationships/hyperlink" Target="https://chadd.org/for-parents/overview/" TargetMode="External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hyperlink" Target="https://childmind.org/guide/parents-guide-to-adhd/" TargetMode="External"/><Relationship Id="rId1" Type="http://schemas.openxmlformats.org/officeDocument/2006/relationships/hyperlink" Target="https://chadd.org/for-parents/overview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A8BFE9-E097-4627-B0DB-68669B0A943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ECB088CC-7BA3-4960-8BA3-759E4B300129}">
      <dgm:prSet/>
      <dgm:spPr/>
      <dgm:t>
        <a:bodyPr/>
        <a:lstStyle/>
        <a:p>
          <a:r>
            <a:rPr lang="en-US"/>
            <a:t>CHADD</a:t>
          </a:r>
        </a:p>
      </dgm:t>
    </dgm:pt>
    <dgm:pt modelId="{8EE343E1-4FB5-403F-8F64-886D6AD3091A}" type="parTrans" cxnId="{730DC06E-2DA4-471A-97D0-6E3CF242BD5C}">
      <dgm:prSet/>
      <dgm:spPr/>
      <dgm:t>
        <a:bodyPr/>
        <a:lstStyle/>
        <a:p>
          <a:endParaRPr lang="en-US"/>
        </a:p>
      </dgm:t>
    </dgm:pt>
    <dgm:pt modelId="{5FAA1CA9-207A-445F-8453-AC199F064CFE}" type="sibTrans" cxnId="{730DC06E-2DA4-471A-97D0-6E3CF242BD5C}">
      <dgm:prSet/>
      <dgm:spPr/>
      <dgm:t>
        <a:bodyPr/>
        <a:lstStyle/>
        <a:p>
          <a:endParaRPr lang="en-US"/>
        </a:p>
      </dgm:t>
    </dgm:pt>
    <dgm:pt modelId="{57B1DFF5-2AC3-491A-AF51-32D083ACE66B}">
      <dgm:prSet/>
      <dgm:spPr/>
      <dgm:t>
        <a:bodyPr/>
        <a:lstStyle/>
        <a:p>
          <a:r>
            <a:rPr lang="en-US">
              <a:hlinkClick xmlns:r="http://schemas.openxmlformats.org/officeDocument/2006/relationships" r:id="rId1"/>
            </a:rPr>
            <a:t>https://chadd.org/for-parents/overview/</a:t>
          </a:r>
          <a:endParaRPr lang="en-US"/>
        </a:p>
      </dgm:t>
    </dgm:pt>
    <dgm:pt modelId="{60C4EEBD-A9CF-4AF5-B0ED-CDDFE6BB447C}" type="parTrans" cxnId="{07BFD3FE-144F-4BA8-9B7B-85D935F3B5AE}">
      <dgm:prSet/>
      <dgm:spPr/>
      <dgm:t>
        <a:bodyPr/>
        <a:lstStyle/>
        <a:p>
          <a:endParaRPr lang="en-US"/>
        </a:p>
      </dgm:t>
    </dgm:pt>
    <dgm:pt modelId="{F8D19446-636C-41D3-84B0-C14BD99A6C8E}" type="sibTrans" cxnId="{07BFD3FE-144F-4BA8-9B7B-85D935F3B5AE}">
      <dgm:prSet/>
      <dgm:spPr/>
      <dgm:t>
        <a:bodyPr/>
        <a:lstStyle/>
        <a:p>
          <a:endParaRPr lang="en-US"/>
        </a:p>
      </dgm:t>
    </dgm:pt>
    <dgm:pt modelId="{1B244D8D-2EF6-4B71-9A3A-88537107ACC7}">
      <dgm:prSet/>
      <dgm:spPr/>
      <dgm:t>
        <a:bodyPr/>
        <a:lstStyle/>
        <a:p>
          <a:r>
            <a:rPr lang="en-US"/>
            <a:t>Child Mind Institute</a:t>
          </a:r>
        </a:p>
      </dgm:t>
    </dgm:pt>
    <dgm:pt modelId="{FC06D688-FF5B-4B84-B5F3-5B8CBE8934E9}" type="parTrans" cxnId="{EAB34C91-96DA-4BB6-A8F3-B412BF438206}">
      <dgm:prSet/>
      <dgm:spPr/>
      <dgm:t>
        <a:bodyPr/>
        <a:lstStyle/>
        <a:p>
          <a:endParaRPr lang="en-US"/>
        </a:p>
      </dgm:t>
    </dgm:pt>
    <dgm:pt modelId="{762832B6-E293-40ED-BC44-430B4C8A69DA}" type="sibTrans" cxnId="{EAB34C91-96DA-4BB6-A8F3-B412BF438206}">
      <dgm:prSet/>
      <dgm:spPr/>
      <dgm:t>
        <a:bodyPr/>
        <a:lstStyle/>
        <a:p>
          <a:endParaRPr lang="en-US"/>
        </a:p>
      </dgm:t>
    </dgm:pt>
    <dgm:pt modelId="{DBFBBC86-808F-4161-B926-71A684D417C5}">
      <dgm:prSet/>
      <dgm:spPr/>
      <dgm:t>
        <a:bodyPr/>
        <a:lstStyle/>
        <a:p>
          <a:r>
            <a:rPr lang="en-US">
              <a:hlinkClick xmlns:r="http://schemas.openxmlformats.org/officeDocument/2006/relationships" r:id="rId2"/>
            </a:rPr>
            <a:t>https://childmind.org/guide/parents-guide-to-adhd/</a:t>
          </a:r>
          <a:r>
            <a:rPr lang="en-US"/>
            <a:t> </a:t>
          </a:r>
        </a:p>
      </dgm:t>
    </dgm:pt>
    <dgm:pt modelId="{D05A99FD-7F5F-4ED7-9B98-10DA1A8084F1}" type="parTrans" cxnId="{0D8A52F8-E0E7-4D54-8638-7CD0BDD85675}">
      <dgm:prSet/>
      <dgm:spPr/>
      <dgm:t>
        <a:bodyPr/>
        <a:lstStyle/>
        <a:p>
          <a:endParaRPr lang="en-US"/>
        </a:p>
      </dgm:t>
    </dgm:pt>
    <dgm:pt modelId="{193E5540-EECA-4094-98B1-9E525205D0B0}" type="sibTrans" cxnId="{0D8A52F8-E0E7-4D54-8638-7CD0BDD85675}">
      <dgm:prSet/>
      <dgm:spPr/>
      <dgm:t>
        <a:bodyPr/>
        <a:lstStyle/>
        <a:p>
          <a:endParaRPr lang="en-US"/>
        </a:p>
      </dgm:t>
    </dgm:pt>
    <dgm:pt modelId="{D6D5B86A-351B-A048-B0BF-567EF1DCC459}" type="pres">
      <dgm:prSet presAssocID="{36A8BFE9-E097-4627-B0DB-68669B0A9435}" presName="linear" presStyleCnt="0">
        <dgm:presLayoutVars>
          <dgm:dir/>
          <dgm:animLvl val="lvl"/>
          <dgm:resizeHandles val="exact"/>
        </dgm:presLayoutVars>
      </dgm:prSet>
      <dgm:spPr/>
    </dgm:pt>
    <dgm:pt modelId="{8322B64D-B8C0-2346-B743-B8CCB5035712}" type="pres">
      <dgm:prSet presAssocID="{ECB088CC-7BA3-4960-8BA3-759E4B300129}" presName="parentLin" presStyleCnt="0"/>
      <dgm:spPr/>
    </dgm:pt>
    <dgm:pt modelId="{8E6B14EF-BD2B-6247-9661-DE98B96095DD}" type="pres">
      <dgm:prSet presAssocID="{ECB088CC-7BA3-4960-8BA3-759E4B300129}" presName="parentLeftMargin" presStyleLbl="node1" presStyleIdx="0" presStyleCnt="2"/>
      <dgm:spPr/>
    </dgm:pt>
    <dgm:pt modelId="{04C10940-894C-9F44-B2CE-225A0500F337}" type="pres">
      <dgm:prSet presAssocID="{ECB088CC-7BA3-4960-8BA3-759E4B30012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7044B6C6-6224-CA40-BD25-1C21A20DE889}" type="pres">
      <dgm:prSet presAssocID="{ECB088CC-7BA3-4960-8BA3-759E4B300129}" presName="negativeSpace" presStyleCnt="0"/>
      <dgm:spPr/>
    </dgm:pt>
    <dgm:pt modelId="{E9CE1FBB-6BD3-2849-84BC-701DADCAA0B7}" type="pres">
      <dgm:prSet presAssocID="{ECB088CC-7BA3-4960-8BA3-759E4B300129}" presName="childText" presStyleLbl="conFgAcc1" presStyleIdx="0" presStyleCnt="2">
        <dgm:presLayoutVars>
          <dgm:bulletEnabled val="1"/>
        </dgm:presLayoutVars>
      </dgm:prSet>
      <dgm:spPr/>
    </dgm:pt>
    <dgm:pt modelId="{C52F60A6-2E37-8240-B0BB-1F2696A80B07}" type="pres">
      <dgm:prSet presAssocID="{5FAA1CA9-207A-445F-8453-AC199F064CFE}" presName="spaceBetweenRectangles" presStyleCnt="0"/>
      <dgm:spPr/>
    </dgm:pt>
    <dgm:pt modelId="{2C24EE1B-075C-504D-8997-31852525AA2E}" type="pres">
      <dgm:prSet presAssocID="{1B244D8D-2EF6-4B71-9A3A-88537107ACC7}" presName="parentLin" presStyleCnt="0"/>
      <dgm:spPr/>
    </dgm:pt>
    <dgm:pt modelId="{5EF897FF-567A-C445-8855-4FC1D1E55D00}" type="pres">
      <dgm:prSet presAssocID="{1B244D8D-2EF6-4B71-9A3A-88537107ACC7}" presName="parentLeftMargin" presStyleLbl="node1" presStyleIdx="0" presStyleCnt="2"/>
      <dgm:spPr/>
    </dgm:pt>
    <dgm:pt modelId="{D657699F-6739-B64F-945A-A14352EC0CC0}" type="pres">
      <dgm:prSet presAssocID="{1B244D8D-2EF6-4B71-9A3A-88537107ACC7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7DD1825-E5FE-2349-A275-EB85E60B48E9}" type="pres">
      <dgm:prSet presAssocID="{1B244D8D-2EF6-4B71-9A3A-88537107ACC7}" presName="negativeSpace" presStyleCnt="0"/>
      <dgm:spPr/>
    </dgm:pt>
    <dgm:pt modelId="{D7AFC6B7-A605-5344-AB60-9B74D8EB6244}" type="pres">
      <dgm:prSet presAssocID="{1B244D8D-2EF6-4B71-9A3A-88537107ACC7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8B79305-F30E-ED4C-A530-64FB436B8B22}" type="presOf" srcId="{ECB088CC-7BA3-4960-8BA3-759E4B300129}" destId="{04C10940-894C-9F44-B2CE-225A0500F337}" srcOrd="1" destOrd="0" presId="urn:microsoft.com/office/officeart/2005/8/layout/list1"/>
    <dgm:cxn modelId="{31A86F3B-AB4F-9A40-9C1E-A176416CF277}" type="presOf" srcId="{DBFBBC86-808F-4161-B926-71A684D417C5}" destId="{D7AFC6B7-A605-5344-AB60-9B74D8EB6244}" srcOrd="0" destOrd="0" presId="urn:microsoft.com/office/officeart/2005/8/layout/list1"/>
    <dgm:cxn modelId="{55F1E55A-32E8-1748-8146-1C816244AA4C}" type="presOf" srcId="{1B244D8D-2EF6-4B71-9A3A-88537107ACC7}" destId="{D657699F-6739-B64F-945A-A14352EC0CC0}" srcOrd="1" destOrd="0" presId="urn:microsoft.com/office/officeart/2005/8/layout/list1"/>
    <dgm:cxn modelId="{E6C5E267-C409-7C42-957C-EF09BBAAE168}" type="presOf" srcId="{ECB088CC-7BA3-4960-8BA3-759E4B300129}" destId="{8E6B14EF-BD2B-6247-9661-DE98B96095DD}" srcOrd="0" destOrd="0" presId="urn:microsoft.com/office/officeart/2005/8/layout/list1"/>
    <dgm:cxn modelId="{730DC06E-2DA4-471A-97D0-6E3CF242BD5C}" srcId="{36A8BFE9-E097-4627-B0DB-68669B0A9435}" destId="{ECB088CC-7BA3-4960-8BA3-759E4B300129}" srcOrd="0" destOrd="0" parTransId="{8EE343E1-4FB5-403F-8F64-886D6AD3091A}" sibTransId="{5FAA1CA9-207A-445F-8453-AC199F064CFE}"/>
    <dgm:cxn modelId="{CCBAC77B-8D7A-AA48-8C1C-B981DFF665BD}" type="presOf" srcId="{36A8BFE9-E097-4627-B0DB-68669B0A9435}" destId="{D6D5B86A-351B-A048-B0BF-567EF1DCC459}" srcOrd="0" destOrd="0" presId="urn:microsoft.com/office/officeart/2005/8/layout/list1"/>
    <dgm:cxn modelId="{EAB34C91-96DA-4BB6-A8F3-B412BF438206}" srcId="{36A8BFE9-E097-4627-B0DB-68669B0A9435}" destId="{1B244D8D-2EF6-4B71-9A3A-88537107ACC7}" srcOrd="1" destOrd="0" parTransId="{FC06D688-FF5B-4B84-B5F3-5B8CBE8934E9}" sibTransId="{762832B6-E293-40ED-BC44-430B4C8A69DA}"/>
    <dgm:cxn modelId="{312EBFAF-1ACF-3C4E-913D-0423C67D0BA3}" type="presOf" srcId="{57B1DFF5-2AC3-491A-AF51-32D083ACE66B}" destId="{E9CE1FBB-6BD3-2849-84BC-701DADCAA0B7}" srcOrd="0" destOrd="0" presId="urn:microsoft.com/office/officeart/2005/8/layout/list1"/>
    <dgm:cxn modelId="{45EDABF5-DB14-3044-891E-60961B67A8BE}" type="presOf" srcId="{1B244D8D-2EF6-4B71-9A3A-88537107ACC7}" destId="{5EF897FF-567A-C445-8855-4FC1D1E55D00}" srcOrd="0" destOrd="0" presId="urn:microsoft.com/office/officeart/2005/8/layout/list1"/>
    <dgm:cxn modelId="{0D8A52F8-E0E7-4D54-8638-7CD0BDD85675}" srcId="{1B244D8D-2EF6-4B71-9A3A-88537107ACC7}" destId="{DBFBBC86-808F-4161-B926-71A684D417C5}" srcOrd="0" destOrd="0" parTransId="{D05A99FD-7F5F-4ED7-9B98-10DA1A8084F1}" sibTransId="{193E5540-EECA-4094-98B1-9E525205D0B0}"/>
    <dgm:cxn modelId="{07BFD3FE-144F-4BA8-9B7B-85D935F3B5AE}" srcId="{ECB088CC-7BA3-4960-8BA3-759E4B300129}" destId="{57B1DFF5-2AC3-491A-AF51-32D083ACE66B}" srcOrd="0" destOrd="0" parTransId="{60C4EEBD-A9CF-4AF5-B0ED-CDDFE6BB447C}" sibTransId="{F8D19446-636C-41D3-84B0-C14BD99A6C8E}"/>
    <dgm:cxn modelId="{9245DE1E-AB01-EB4A-8418-468B4AB2718B}" type="presParOf" srcId="{D6D5B86A-351B-A048-B0BF-567EF1DCC459}" destId="{8322B64D-B8C0-2346-B743-B8CCB5035712}" srcOrd="0" destOrd="0" presId="urn:microsoft.com/office/officeart/2005/8/layout/list1"/>
    <dgm:cxn modelId="{07B3BA0F-6A14-6544-88E5-02B8B93F8738}" type="presParOf" srcId="{8322B64D-B8C0-2346-B743-B8CCB5035712}" destId="{8E6B14EF-BD2B-6247-9661-DE98B96095DD}" srcOrd="0" destOrd="0" presId="urn:microsoft.com/office/officeart/2005/8/layout/list1"/>
    <dgm:cxn modelId="{E10B844E-309A-3740-B6CF-247E5069FBC1}" type="presParOf" srcId="{8322B64D-B8C0-2346-B743-B8CCB5035712}" destId="{04C10940-894C-9F44-B2CE-225A0500F337}" srcOrd="1" destOrd="0" presId="urn:microsoft.com/office/officeart/2005/8/layout/list1"/>
    <dgm:cxn modelId="{EAA148EC-A31A-F643-907A-AADB39ED610E}" type="presParOf" srcId="{D6D5B86A-351B-A048-B0BF-567EF1DCC459}" destId="{7044B6C6-6224-CA40-BD25-1C21A20DE889}" srcOrd="1" destOrd="0" presId="urn:microsoft.com/office/officeart/2005/8/layout/list1"/>
    <dgm:cxn modelId="{9316054B-92C5-DB49-B498-93A688936BDB}" type="presParOf" srcId="{D6D5B86A-351B-A048-B0BF-567EF1DCC459}" destId="{E9CE1FBB-6BD3-2849-84BC-701DADCAA0B7}" srcOrd="2" destOrd="0" presId="urn:microsoft.com/office/officeart/2005/8/layout/list1"/>
    <dgm:cxn modelId="{864B1097-984E-E94A-82A8-EBE20509932C}" type="presParOf" srcId="{D6D5B86A-351B-A048-B0BF-567EF1DCC459}" destId="{C52F60A6-2E37-8240-B0BB-1F2696A80B07}" srcOrd="3" destOrd="0" presId="urn:microsoft.com/office/officeart/2005/8/layout/list1"/>
    <dgm:cxn modelId="{AAD97E35-E16A-7E44-9431-F5FB2BFC345F}" type="presParOf" srcId="{D6D5B86A-351B-A048-B0BF-567EF1DCC459}" destId="{2C24EE1B-075C-504D-8997-31852525AA2E}" srcOrd="4" destOrd="0" presId="urn:microsoft.com/office/officeart/2005/8/layout/list1"/>
    <dgm:cxn modelId="{AE36CBEF-F5E4-7C46-94C0-1D2F0239FA9E}" type="presParOf" srcId="{2C24EE1B-075C-504D-8997-31852525AA2E}" destId="{5EF897FF-567A-C445-8855-4FC1D1E55D00}" srcOrd="0" destOrd="0" presId="urn:microsoft.com/office/officeart/2005/8/layout/list1"/>
    <dgm:cxn modelId="{C4059FAF-26F2-A649-A583-EBF3F9C2B27C}" type="presParOf" srcId="{2C24EE1B-075C-504D-8997-31852525AA2E}" destId="{D657699F-6739-B64F-945A-A14352EC0CC0}" srcOrd="1" destOrd="0" presId="urn:microsoft.com/office/officeart/2005/8/layout/list1"/>
    <dgm:cxn modelId="{9CDC03E0-B8D9-C349-AF2D-4891351CC774}" type="presParOf" srcId="{D6D5B86A-351B-A048-B0BF-567EF1DCC459}" destId="{27DD1825-E5FE-2349-A275-EB85E60B48E9}" srcOrd="5" destOrd="0" presId="urn:microsoft.com/office/officeart/2005/8/layout/list1"/>
    <dgm:cxn modelId="{01013A5C-906D-6847-9AEF-85B235BD55D0}" type="presParOf" srcId="{D6D5B86A-351B-A048-B0BF-567EF1DCC459}" destId="{D7AFC6B7-A605-5344-AB60-9B74D8EB6244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CE1FBB-6BD3-2849-84BC-701DADCAA0B7}">
      <dsp:nvSpPr>
        <dsp:cNvPr id="0" name=""/>
        <dsp:cNvSpPr/>
      </dsp:nvSpPr>
      <dsp:spPr>
        <a:xfrm>
          <a:off x="0" y="1454125"/>
          <a:ext cx="6373813" cy="1360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4679" tIns="499872" rIns="49467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>
              <a:hlinkClick xmlns:r="http://schemas.openxmlformats.org/officeDocument/2006/relationships" r:id="rId1"/>
            </a:rPr>
            <a:t>https://chadd.org/for-parents/overview/</a:t>
          </a:r>
          <a:endParaRPr lang="en-US" sz="2400" kern="1200"/>
        </a:p>
      </dsp:txBody>
      <dsp:txXfrm>
        <a:off x="0" y="1454125"/>
        <a:ext cx="6373813" cy="1360799"/>
      </dsp:txXfrm>
    </dsp:sp>
    <dsp:sp modelId="{04C10940-894C-9F44-B2CE-225A0500F337}">
      <dsp:nvSpPr>
        <dsp:cNvPr id="0" name=""/>
        <dsp:cNvSpPr/>
      </dsp:nvSpPr>
      <dsp:spPr>
        <a:xfrm>
          <a:off x="318690" y="1099885"/>
          <a:ext cx="4461669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640" tIns="0" rIns="16864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CHADD</a:t>
          </a:r>
        </a:p>
      </dsp:txBody>
      <dsp:txXfrm>
        <a:off x="353275" y="1134470"/>
        <a:ext cx="4392499" cy="639310"/>
      </dsp:txXfrm>
    </dsp:sp>
    <dsp:sp modelId="{D7AFC6B7-A605-5344-AB60-9B74D8EB6244}">
      <dsp:nvSpPr>
        <dsp:cNvPr id="0" name=""/>
        <dsp:cNvSpPr/>
      </dsp:nvSpPr>
      <dsp:spPr>
        <a:xfrm>
          <a:off x="0" y="3298765"/>
          <a:ext cx="6373813" cy="136079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4679" tIns="499872" rIns="494679" bIns="170688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kern="1200">
              <a:hlinkClick xmlns:r="http://schemas.openxmlformats.org/officeDocument/2006/relationships" r:id="rId2"/>
            </a:rPr>
            <a:t>https://childmind.org/guide/parents-guide-to-adhd/</a:t>
          </a:r>
          <a:r>
            <a:rPr lang="en-US" sz="2400" kern="1200"/>
            <a:t> </a:t>
          </a:r>
        </a:p>
      </dsp:txBody>
      <dsp:txXfrm>
        <a:off x="0" y="3298765"/>
        <a:ext cx="6373813" cy="1360799"/>
      </dsp:txXfrm>
    </dsp:sp>
    <dsp:sp modelId="{D657699F-6739-B64F-945A-A14352EC0CC0}">
      <dsp:nvSpPr>
        <dsp:cNvPr id="0" name=""/>
        <dsp:cNvSpPr/>
      </dsp:nvSpPr>
      <dsp:spPr>
        <a:xfrm>
          <a:off x="318690" y="2944525"/>
          <a:ext cx="4461669" cy="7084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8640" tIns="0" rIns="16864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Child Mind Institute</a:t>
          </a:r>
        </a:p>
      </dsp:txBody>
      <dsp:txXfrm>
        <a:off x="353275" y="2979110"/>
        <a:ext cx="4392499" cy="63931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F64F8-EEEC-AD41-BA23-AC29331F8930}" type="datetimeFigureOut">
              <a:rPr lang="en-US" smtClean="0"/>
              <a:t>11/13/25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C31B91-8F72-5744-9E0D-C9BB59460F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612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31B91-8F72-5744-9E0D-C9BB59460FA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9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31B91-8F72-5744-9E0D-C9BB59460F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3556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C31B91-8F72-5744-9E0D-C9BB59460FA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99639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Thursday, November 13,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928071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165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45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56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0990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095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9375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3990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15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Thursday, November 13,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761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Thursday, November 13,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8481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9" r:id="rId6"/>
    <p:sldLayoutId id="2147483834" r:id="rId7"/>
    <p:sldLayoutId id="2147483835" r:id="rId8"/>
    <p:sldLayoutId id="2147483836" r:id="rId9"/>
    <p:sldLayoutId id="2147483838" r:id="rId10"/>
    <p:sldLayoutId id="2147483837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6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D75C2E-FFCA-737F-AE34-5382B7CCB4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anchor="b">
            <a:normAutofit/>
          </a:bodyPr>
          <a:lstStyle/>
          <a:p>
            <a:r>
              <a:rPr lang="en-US" sz="4500" dirty="0"/>
              <a:t>Attention-Deficit/ Hyperactivity Disorder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233DA0-B8B1-81F8-9F95-F3982A79E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>
                    <a:alpha val="60000"/>
                  </a:schemeClr>
                </a:solidFill>
              </a:rPr>
              <a:t>Nicole Greenberg, PhD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D87560B9-86B8-4558-93E9-FAB8DBE40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66122" y="7174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71400469-1077-4353-BFB5-E4159ADF19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11524143" y="5425719"/>
            <a:ext cx="826527" cy="463493"/>
          </a:xfrm>
          <a:custGeom>
            <a:avLst/>
            <a:gdLst>
              <a:gd name="connsiteX0" fmla="*/ 791231 w 826527"/>
              <a:gd name="connsiteY0" fmla="*/ 135754 h 463493"/>
              <a:gd name="connsiteX1" fmla="*/ 826527 w 826527"/>
              <a:gd name="connsiteY1" fmla="*/ 178533 h 463493"/>
              <a:gd name="connsiteX2" fmla="*/ 658803 w 826527"/>
              <a:gd name="connsiteY2" fmla="*/ 346257 h 463493"/>
              <a:gd name="connsiteX3" fmla="*/ 627362 w 826527"/>
              <a:gd name="connsiteY3" fmla="*/ 299623 h 463493"/>
              <a:gd name="connsiteX4" fmla="*/ 463493 w 826527"/>
              <a:gd name="connsiteY4" fmla="*/ 231747 h 463493"/>
              <a:gd name="connsiteX5" fmla="*/ 231747 w 826527"/>
              <a:gd name="connsiteY5" fmla="*/ 463493 h 463493"/>
              <a:gd name="connsiteX6" fmla="*/ 0 w 826527"/>
              <a:gd name="connsiteY6" fmla="*/ 463493 h 463493"/>
              <a:gd name="connsiteX7" fmla="*/ 463492 w 826527"/>
              <a:gd name="connsiteY7" fmla="*/ 0 h 463493"/>
              <a:gd name="connsiteX8" fmla="*/ 791231 w 826527"/>
              <a:gd name="connsiteY8" fmla="*/ 135754 h 463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26527" h="463493">
                <a:moveTo>
                  <a:pt x="791231" y="135754"/>
                </a:moveTo>
                <a:lnTo>
                  <a:pt x="826527" y="178533"/>
                </a:lnTo>
                <a:lnTo>
                  <a:pt x="658803" y="346257"/>
                </a:lnTo>
                <a:lnTo>
                  <a:pt x="627362" y="299623"/>
                </a:lnTo>
                <a:cubicBezTo>
                  <a:pt x="585424" y="257686"/>
                  <a:pt x="527487" y="231747"/>
                  <a:pt x="463493" y="231747"/>
                </a:cubicBezTo>
                <a:cubicBezTo>
                  <a:pt x="335503" y="231746"/>
                  <a:pt x="231746" y="335503"/>
                  <a:pt x="231747" y="463493"/>
                </a:cubicBezTo>
                <a:lnTo>
                  <a:pt x="0" y="463493"/>
                </a:lnTo>
                <a:cubicBezTo>
                  <a:pt x="0" y="207513"/>
                  <a:pt x="207513" y="0"/>
                  <a:pt x="463492" y="0"/>
                </a:cubicBezTo>
                <a:cubicBezTo>
                  <a:pt x="591482" y="0"/>
                  <a:pt x="707356" y="51879"/>
                  <a:pt x="791231" y="135754"/>
                </a:cubicBezTo>
                <a:close/>
              </a:path>
            </a:pathLst>
          </a:custGeom>
          <a:solidFill>
            <a:schemeClr val="bg2"/>
          </a:solidFill>
          <a:ln>
            <a:noFill/>
          </a:ln>
          <a:effectLst>
            <a:innerShdw blurRad="127000" dir="2700000">
              <a:schemeClr val="accent1">
                <a:lumMod val="60000"/>
                <a:lumOff val="4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F28851F7-6B20-43F1-90FF-B41CE11AF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900000">
            <a:off x="11562489" y="5445666"/>
            <a:ext cx="807174" cy="508309"/>
          </a:xfrm>
          <a:custGeom>
            <a:avLst/>
            <a:gdLst>
              <a:gd name="connsiteX0" fmla="*/ 791232 w 807174"/>
              <a:gd name="connsiteY0" fmla="*/ 148880 h 508309"/>
              <a:gd name="connsiteX1" fmla="*/ 807174 w 807174"/>
              <a:gd name="connsiteY1" fmla="*/ 170072 h 508309"/>
              <a:gd name="connsiteX2" fmla="*/ 636502 w 807174"/>
              <a:gd name="connsiteY2" fmla="*/ 340744 h 508309"/>
              <a:gd name="connsiteX3" fmla="*/ 627362 w 807174"/>
              <a:gd name="connsiteY3" fmla="*/ 328595 h 508309"/>
              <a:gd name="connsiteX4" fmla="*/ 463493 w 807174"/>
              <a:gd name="connsiteY4" fmla="*/ 254155 h 508309"/>
              <a:gd name="connsiteX5" fmla="*/ 231747 w 807174"/>
              <a:gd name="connsiteY5" fmla="*/ 508309 h 508309"/>
              <a:gd name="connsiteX6" fmla="*/ 0 w 807174"/>
              <a:gd name="connsiteY6" fmla="*/ 508309 h 508309"/>
              <a:gd name="connsiteX7" fmla="*/ 463493 w 807174"/>
              <a:gd name="connsiteY7" fmla="*/ 0 h 508309"/>
              <a:gd name="connsiteX8" fmla="*/ 791232 w 807174"/>
              <a:gd name="connsiteY8" fmla="*/ 148880 h 5083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07174" h="508309">
                <a:moveTo>
                  <a:pt x="791232" y="148880"/>
                </a:moveTo>
                <a:lnTo>
                  <a:pt x="807174" y="170072"/>
                </a:lnTo>
                <a:lnTo>
                  <a:pt x="636502" y="340744"/>
                </a:lnTo>
                <a:lnTo>
                  <a:pt x="627362" y="328595"/>
                </a:lnTo>
                <a:cubicBezTo>
                  <a:pt x="585425" y="282602"/>
                  <a:pt x="527487" y="254155"/>
                  <a:pt x="463493" y="254155"/>
                </a:cubicBezTo>
                <a:cubicBezTo>
                  <a:pt x="335503" y="254155"/>
                  <a:pt x="231746" y="367943"/>
                  <a:pt x="231747" y="508309"/>
                </a:cubicBezTo>
                <a:lnTo>
                  <a:pt x="0" y="508309"/>
                </a:lnTo>
                <a:cubicBezTo>
                  <a:pt x="0" y="227578"/>
                  <a:pt x="207513" y="0"/>
                  <a:pt x="463493" y="0"/>
                </a:cubicBezTo>
                <a:cubicBezTo>
                  <a:pt x="591482" y="-1"/>
                  <a:pt x="707356" y="56895"/>
                  <a:pt x="791232" y="148880"/>
                </a:cubicBezTo>
                <a:close/>
              </a:path>
            </a:pathLst>
          </a:custGeom>
          <a:solidFill>
            <a:schemeClr val="accent6">
              <a:lumMod val="60000"/>
              <a:lumOff val="40000"/>
              <a:alpha val="20000"/>
            </a:schemeClr>
          </a:solidFill>
          <a:ln>
            <a:noFill/>
          </a:ln>
          <a:effectLst>
            <a:softEdge rad="889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4" name="Picture 3" descr="A colorful background with curves&#10;&#10;AI-generated content may be incorrect.">
            <a:extLst>
              <a:ext uri="{FF2B5EF4-FFF2-40B4-BE49-F238E27FC236}">
                <a16:creationId xmlns:a16="http://schemas.microsoft.com/office/drawing/2014/main" id="{D532B38B-6CAC-2633-92F6-25698B1AA2A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5556" r="31313"/>
          <a:stretch/>
        </p:blipFill>
        <p:spPr>
          <a:xfrm>
            <a:off x="6640455" y="606796"/>
            <a:ext cx="4868976" cy="5644408"/>
          </a:xfrm>
          <a:custGeom>
            <a:avLst/>
            <a:gdLst/>
            <a:ahLst/>
            <a:cxnLst/>
            <a:rect l="l" t="t" r="r" b="b"/>
            <a:pathLst>
              <a:path w="4868976" h="5644408">
                <a:moveTo>
                  <a:pt x="2398421" y="0"/>
                </a:moveTo>
                <a:lnTo>
                  <a:pt x="4868973" y="1424628"/>
                </a:lnTo>
                <a:lnTo>
                  <a:pt x="4868976" y="1424625"/>
                </a:lnTo>
                <a:lnTo>
                  <a:pt x="4868976" y="1424628"/>
                </a:lnTo>
                <a:lnTo>
                  <a:pt x="4868976" y="4219781"/>
                </a:lnTo>
                <a:lnTo>
                  <a:pt x="2398419" y="5644408"/>
                </a:lnTo>
                <a:lnTo>
                  <a:pt x="0" y="4219781"/>
                </a:lnTo>
                <a:lnTo>
                  <a:pt x="0" y="1424628"/>
                </a:lnTo>
                <a:lnTo>
                  <a:pt x="0" y="1424625"/>
                </a:lnTo>
                <a:lnTo>
                  <a:pt x="3" y="1424628"/>
                </a:lnTo>
                <a:close/>
              </a:path>
            </a:pathLst>
          </a:custGeom>
        </p:spPr>
      </p:pic>
      <p:sp>
        <p:nvSpPr>
          <p:cNvPr id="28" name="Oval 27">
            <a:extLst>
              <a:ext uri="{FF2B5EF4-FFF2-40B4-BE49-F238E27FC236}">
                <a16:creationId xmlns:a16="http://schemas.microsoft.com/office/drawing/2014/main" id="{09E6BACC-8290-425B-A517-1914E16D82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11865497" y="5915162"/>
            <a:ext cx="53549" cy="233295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63500" dist="2540000">
              <a:schemeClr val="accent1">
                <a:lumMod val="60000"/>
                <a:lumOff val="40000"/>
                <a:alpha val="2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5347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3" name="Rectangle 1032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2F200D-C3CF-D9AA-F920-27D6ACD01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167308"/>
            <a:ext cx="3565524" cy="1997855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Some Local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C8D1B-F15C-8E8E-4F47-50FE074A5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9248" y="2368243"/>
            <a:ext cx="5545137" cy="4209925"/>
          </a:xfrm>
        </p:spPr>
        <p:txBody>
          <a:bodyPr anchor="t">
            <a:normAutofit fontScale="92500" lnSpcReduction="20000"/>
          </a:bodyPr>
          <a:lstStyle/>
          <a:p>
            <a:pPr>
              <a:lnSpc>
                <a:spcPct val="100000"/>
              </a:lnSpc>
            </a:pPr>
            <a:r>
              <a:rPr lang="en-US" sz="2000" dirty="0"/>
              <a:t>For assessments and/or therapy: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FSU Psychology Clinic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FSU Multidisciplinary Center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Southeastern Behavioral Health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Children’s Learning Clinic (assessment and experimental treatment)</a:t>
            </a:r>
          </a:p>
          <a:p>
            <a:pPr>
              <a:lnSpc>
                <a:spcPct val="100000"/>
              </a:lnSpc>
            </a:pPr>
            <a:r>
              <a:rPr lang="en-US" sz="2000" dirty="0"/>
              <a:t>Assessment only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Mosaic Psychological Services</a:t>
            </a:r>
          </a:p>
          <a:p>
            <a:pPr lvl="1">
              <a:lnSpc>
                <a:spcPct val="100000"/>
              </a:lnSpc>
            </a:pPr>
            <a:r>
              <a:rPr lang="en-US" sz="2000" dirty="0"/>
              <a:t>Nicole Greenberg, PhD</a:t>
            </a:r>
          </a:p>
          <a:p>
            <a:pPr>
              <a:lnSpc>
                <a:spcPct val="100000"/>
              </a:lnSpc>
            </a:pPr>
            <a:r>
              <a:rPr lang="en-US" sz="2100" dirty="0"/>
              <a:t>Call 211 Big Bend or talk to your insurance provider or pediatrician for additional resources</a:t>
            </a:r>
          </a:p>
        </p:txBody>
      </p:sp>
      <p:pic>
        <p:nvPicPr>
          <p:cNvPr id="1028" name="Picture 4" descr="Canopy Road by Alex Owen">
            <a:extLst>
              <a:ext uri="{FF2B5EF4-FFF2-40B4-BE49-F238E27FC236}">
                <a16:creationId xmlns:a16="http://schemas.microsoft.com/office/drawing/2014/main" id="{4D4F4B37-99F9-5F71-6C23-8193294A67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51" r="27001" b="2"/>
          <a:stretch>
            <a:fillRect/>
          </a:stretch>
        </p:blipFill>
        <p:spPr bwMode="auto">
          <a:xfrm>
            <a:off x="6096000" y="1100644"/>
            <a:ext cx="4263791" cy="4942842"/>
          </a:xfrm>
          <a:custGeom>
            <a:avLst/>
            <a:gdLst/>
            <a:ahLst/>
            <a:cxnLst/>
            <a:rect l="l" t="t" r="r" b="b"/>
            <a:pathLst>
              <a:path w="4868976" h="5644408">
                <a:moveTo>
                  <a:pt x="2398421" y="0"/>
                </a:moveTo>
                <a:lnTo>
                  <a:pt x="4868974" y="1424628"/>
                </a:lnTo>
                <a:lnTo>
                  <a:pt x="4868976" y="1424625"/>
                </a:lnTo>
                <a:lnTo>
                  <a:pt x="4868976" y="1424628"/>
                </a:lnTo>
                <a:lnTo>
                  <a:pt x="4868976" y="4219781"/>
                </a:lnTo>
                <a:lnTo>
                  <a:pt x="2398419" y="5644408"/>
                </a:lnTo>
                <a:lnTo>
                  <a:pt x="0" y="4219781"/>
                </a:lnTo>
                <a:lnTo>
                  <a:pt x="0" y="1424628"/>
                </a:lnTo>
                <a:lnTo>
                  <a:pt x="0" y="1424625"/>
                </a:lnTo>
                <a:lnTo>
                  <a:pt x="3" y="142462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35" name="Group 1034">
            <a:extLst>
              <a:ext uri="{FF2B5EF4-FFF2-40B4-BE49-F238E27FC236}">
                <a16:creationId xmlns:a16="http://schemas.microsoft.com/office/drawing/2014/main" id="{C4967C49-2278-4724-94A5-A258F20C3D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366428" y="2112234"/>
            <a:ext cx="1335600" cy="1262947"/>
            <a:chOff x="10145015" y="2343978"/>
            <a:chExt cx="1335600" cy="1262947"/>
          </a:xfrm>
        </p:grpSpPr>
        <p:sp>
          <p:nvSpPr>
            <p:cNvPr id="1036" name="Freeform: Shape 1035">
              <a:extLst>
                <a:ext uri="{FF2B5EF4-FFF2-40B4-BE49-F238E27FC236}">
                  <a16:creationId xmlns:a16="http://schemas.microsoft.com/office/drawing/2014/main" id="{C5513748-F890-422C-8BC7-7C16A7D3A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8100000">
              <a:off x="10400615" y="2343978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732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037" name="Oval 1036">
              <a:extLst>
                <a:ext uri="{FF2B5EF4-FFF2-40B4-BE49-F238E27FC236}">
                  <a16:creationId xmlns:a16="http://schemas.microsoft.com/office/drawing/2014/main" id="{B93B83E9-9019-4D2F-B887-BD399181BD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3500000">
              <a:off x="10415015" y="21798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039" name="Oval 1038">
            <a:extLst>
              <a:ext uri="{FF2B5EF4-FFF2-40B4-BE49-F238E27FC236}">
                <a16:creationId xmlns:a16="http://schemas.microsoft.com/office/drawing/2014/main" id="{5171FAFB-7223-4BE1-983D-8A0626EAC5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8612" y="57328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5788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B7752B-728D-4CA3-8923-C4F7F7702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1B07C7A-2A16-BCC6-C85A-C29E1294A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3565525" cy="5543549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Additional Online Resources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29899A3-416E-4DB5-846D-0235260520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50899" y="0"/>
            <a:ext cx="7641102" cy="6858000"/>
          </a:xfrm>
          <a:prstGeom prst="rect">
            <a:avLst/>
          </a:prstGeom>
          <a:solidFill>
            <a:schemeClr val="bg2">
              <a:lumMod val="10000"/>
              <a:lumOff val="90000"/>
              <a:alpha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57B4711-B861-FE42-193B-123CE16964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4901973"/>
              </p:ext>
            </p:extLst>
          </p:nvPr>
        </p:nvGraphicFramePr>
        <p:xfrm>
          <a:off x="5267325" y="549275"/>
          <a:ext cx="6373814" cy="57594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2777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BDDE4-4A4F-70DF-C805-93654A266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E703EA-71D9-7E67-C763-0529A4E41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6729613" cy="4195525"/>
          </a:xfrm>
        </p:spPr>
        <p:txBody>
          <a:bodyPr/>
          <a:lstStyle/>
          <a:p>
            <a:r>
              <a:rPr lang="en-US" dirty="0"/>
              <a:t>Licensed clinical psychologist</a:t>
            </a:r>
          </a:p>
          <a:p>
            <a:r>
              <a:rPr lang="en-US" dirty="0"/>
              <a:t>Private Practice and FSU Children’s Learning Clinic</a:t>
            </a:r>
          </a:p>
          <a:p>
            <a:r>
              <a:rPr lang="en-US" dirty="0"/>
              <a:t>Graduated with PhD from University of Alabama</a:t>
            </a:r>
          </a:p>
          <a:p>
            <a:pPr lvl="1"/>
            <a:r>
              <a:rPr lang="en-US" dirty="0"/>
              <a:t>Focus on Clinical Child Psychology</a:t>
            </a:r>
          </a:p>
          <a:p>
            <a:pPr lvl="1"/>
            <a:r>
              <a:rPr lang="en-US" dirty="0"/>
              <a:t>LEND (Leadership Education in Neurodevelopmental and Related Disabilities) program </a:t>
            </a:r>
          </a:p>
        </p:txBody>
      </p:sp>
      <p:pic>
        <p:nvPicPr>
          <p:cNvPr id="4" name="Picture 3" descr="A child's head with a tree in the middle&#10;&#10;AI-generated content may be incorrect.">
            <a:extLst>
              <a:ext uri="{FF2B5EF4-FFF2-40B4-BE49-F238E27FC236}">
                <a16:creationId xmlns:a16="http://schemas.microsoft.com/office/drawing/2014/main" id="{594C441E-87CC-3E25-813C-764DB307DF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791" y="2113200"/>
            <a:ext cx="3145536" cy="3145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7147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E511B9-2C9C-1472-7558-8A24F0B8C8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Myths about ADHD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E332C-53AE-C23C-3059-7E59C3FED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Poor parenting causes ADHD</a:t>
            </a:r>
          </a:p>
          <a:p>
            <a:r>
              <a:rPr lang="en-US" dirty="0"/>
              <a:t>ADHD occurs less often in girls than boys</a:t>
            </a:r>
          </a:p>
          <a:p>
            <a:r>
              <a:rPr lang="en-US" dirty="0"/>
              <a:t>ADHD only occurs in childhood</a:t>
            </a:r>
          </a:p>
          <a:p>
            <a:r>
              <a:rPr lang="en-US" dirty="0"/>
              <a:t>ADHD is over-diagnosed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64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837B1D-168D-22E8-61C2-447389AA5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ADHD 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854B41-F9D5-1482-1F0A-2B767517CE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2" y="2113199"/>
            <a:ext cx="11091599" cy="4322325"/>
          </a:xfrm>
        </p:spPr>
        <p:txBody>
          <a:bodyPr>
            <a:normAutofit fontScale="77500" lnSpcReduction="20000"/>
          </a:bodyPr>
          <a:lstStyle/>
          <a:p>
            <a:r>
              <a:rPr lang="en-US" altLang="en-US" sz="2000" dirty="0">
                <a:cs typeface="Times New Roman" panose="02020603050405020304" pitchFamily="18" charset="0"/>
              </a:rPr>
              <a:t>About 5-10% of children have ADHD</a:t>
            </a:r>
          </a:p>
          <a:p>
            <a:pPr lvl="1"/>
            <a:r>
              <a:rPr lang="en-US" altLang="en-US" sz="1400" dirty="0">
                <a:cs typeface="Times New Roman" panose="02020603050405020304" pitchFamily="18" charset="0"/>
              </a:rPr>
              <a:t>75-80% heritability rate</a:t>
            </a:r>
          </a:p>
          <a:p>
            <a:r>
              <a:rPr lang="en-US" altLang="en-US" sz="2000" dirty="0">
                <a:cs typeface="Times New Roman" panose="02020603050405020304" pitchFamily="18" charset="0"/>
              </a:rPr>
              <a:t>Diagnostic criteria from DSM-5-TR (diagnostic manual)</a:t>
            </a:r>
          </a:p>
          <a:p>
            <a:pPr lvl="1"/>
            <a:r>
              <a:rPr lang="en-US" altLang="en-US" sz="1500" dirty="0">
                <a:cs typeface="Times New Roman" panose="02020603050405020304" pitchFamily="18" charset="0"/>
              </a:rPr>
              <a:t>Onset prior to age 12</a:t>
            </a:r>
          </a:p>
          <a:p>
            <a:pPr lvl="1"/>
            <a:r>
              <a:rPr lang="en-US" altLang="en-US" sz="1500" dirty="0">
                <a:cs typeface="Times New Roman" panose="02020603050405020304" pitchFamily="18" charset="0"/>
              </a:rPr>
              <a:t>Presence of clinically significant symptoms of inattention and/or hyperactivity</a:t>
            </a:r>
          </a:p>
          <a:p>
            <a:pPr lvl="1"/>
            <a:r>
              <a:rPr lang="en-US" altLang="en-US" sz="1500" dirty="0">
                <a:cs typeface="Times New Roman" panose="02020603050405020304" pitchFamily="18" charset="0"/>
              </a:rPr>
              <a:t>Impairing in multiple settings (e.g., home, school, peer relationships)</a:t>
            </a:r>
            <a:endParaRPr lang="en-US" altLang="en-US" sz="1200" dirty="0">
              <a:cs typeface="Times New Roman" panose="02020603050405020304" pitchFamily="18" charset="0"/>
            </a:endParaRPr>
          </a:p>
          <a:p>
            <a:r>
              <a:rPr lang="en-US" altLang="en-US" sz="2000" dirty="0">
                <a:cs typeface="Times New Roman" panose="02020603050405020304" pitchFamily="18" charset="0"/>
              </a:rPr>
              <a:t>Common associated impairments</a:t>
            </a:r>
          </a:p>
          <a:p>
            <a:pPr lvl="1"/>
            <a:r>
              <a:rPr lang="en-US" altLang="en-US" dirty="0">
                <a:cs typeface="Times New Roman" panose="02020603050405020304" pitchFamily="18" charset="0"/>
              </a:rPr>
              <a:t>Executive functioning </a:t>
            </a:r>
          </a:p>
          <a:p>
            <a:pPr lvl="1"/>
            <a:r>
              <a:rPr lang="en-US" altLang="en-US" dirty="0">
                <a:cs typeface="Times New Roman" panose="02020603050405020304" pitchFamily="18" charset="0"/>
              </a:rPr>
              <a:t>Academic performance</a:t>
            </a:r>
          </a:p>
          <a:p>
            <a:pPr lvl="1"/>
            <a:r>
              <a:rPr lang="en-US" altLang="en-US" dirty="0">
                <a:cs typeface="Times New Roman" panose="02020603050405020304" pitchFamily="18" charset="0"/>
              </a:rPr>
              <a:t>Emotion regulation</a:t>
            </a:r>
          </a:p>
          <a:p>
            <a:pPr lvl="1"/>
            <a:r>
              <a:rPr lang="en-US" altLang="en-US" dirty="0">
                <a:cs typeface="Times New Roman" panose="02020603050405020304" pitchFamily="18" charset="0"/>
              </a:rPr>
              <a:t>Peer functioning</a:t>
            </a:r>
          </a:p>
          <a:p>
            <a:r>
              <a:rPr lang="en-US" altLang="en-US" sz="2000" dirty="0">
                <a:cs typeface="Times New Roman" panose="02020603050405020304" pitchFamily="18" charset="0"/>
              </a:rPr>
              <a:t>About 1/3 of people with ADHD have another cooccurring diagnosis (i.e., comorbidity)</a:t>
            </a:r>
          </a:p>
          <a:p>
            <a:endParaRPr lang="en-US" dirty="0"/>
          </a:p>
        </p:txBody>
      </p:sp>
      <p:pic>
        <p:nvPicPr>
          <p:cNvPr id="4" name="Picture 4" descr="Daily Dose - all about adhd">
            <a:extLst>
              <a:ext uri="{FF2B5EF4-FFF2-40B4-BE49-F238E27FC236}">
                <a16:creationId xmlns:a16="http://schemas.microsoft.com/office/drawing/2014/main" id="{A5644C2B-5EB1-09E3-D3A1-F665312E4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76006" y="3905160"/>
            <a:ext cx="5530666" cy="2143132"/>
          </a:xfrm>
          <a:custGeom>
            <a:avLst/>
            <a:gdLst/>
            <a:ahLst/>
            <a:cxnLst/>
            <a:rect l="l" t="t" r="r" b="b"/>
            <a:pathLst>
              <a:path w="4713922" h="5759450">
                <a:moveTo>
                  <a:pt x="0" y="0"/>
                </a:moveTo>
                <a:lnTo>
                  <a:pt x="4713922" y="0"/>
                </a:lnTo>
                <a:lnTo>
                  <a:pt x="4713922" y="5759450"/>
                </a:lnTo>
                <a:lnTo>
                  <a:pt x="0" y="575945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452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C3C0D59-1AAC-D27D-E417-BC77FC2AF6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437185" cy="1997855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Meet Lucas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151ECE-57DA-3C7D-B186-D123A81379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677306"/>
            <a:ext cx="5437187" cy="3415519"/>
          </a:xfrm>
        </p:spPr>
        <p:txBody>
          <a:bodyPr anchor="t">
            <a:normAutofit/>
          </a:bodyPr>
          <a:lstStyle/>
          <a:p>
            <a:r>
              <a:rPr lang="en-US" sz="2000" dirty="0"/>
              <a:t>9-year-old boy</a:t>
            </a:r>
          </a:p>
          <a:p>
            <a:r>
              <a:rPr lang="en-US" sz="2000" dirty="0"/>
              <a:t>Referred for an ADHD evaluation because teachers are noticing difficulty staying seated and trouble focusing</a:t>
            </a:r>
          </a:p>
          <a:p>
            <a:endParaRPr lang="en-US" sz="2000" dirty="0"/>
          </a:p>
        </p:txBody>
      </p:sp>
      <p:pic>
        <p:nvPicPr>
          <p:cNvPr id="1026" name="Picture 2" descr="Cartoon happy little boy raising hands 5112458 Vector Art at Vecteezy">
            <a:extLst>
              <a:ext uri="{FF2B5EF4-FFF2-40B4-BE49-F238E27FC236}">
                <a16:creationId xmlns:a16="http://schemas.microsoft.com/office/drawing/2014/main" id="{EDFD27F9-9DEA-363D-D796-A7246F5098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3801" y="549275"/>
            <a:ext cx="3455670" cy="5759450"/>
          </a:xfrm>
          <a:custGeom>
            <a:avLst/>
            <a:gdLst/>
            <a:ahLst/>
            <a:cxnLst/>
            <a:rect l="l" t="t" r="r" b="b"/>
            <a:pathLst>
              <a:path w="4713922" h="5759450">
                <a:moveTo>
                  <a:pt x="0" y="0"/>
                </a:moveTo>
                <a:lnTo>
                  <a:pt x="4713922" y="0"/>
                </a:lnTo>
                <a:lnTo>
                  <a:pt x="4713922" y="5759450"/>
                </a:lnTo>
                <a:lnTo>
                  <a:pt x="0" y="575945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26959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A5931BE0-4B93-4D6C-878E-ACC59D6B45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F2E408-2940-650A-7AD6-879381A55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80363"/>
            <a:ext cx="5437188" cy="1333055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Assessment</a:t>
            </a:r>
          </a:p>
        </p:txBody>
      </p:sp>
      <p:grpSp>
        <p:nvGrpSpPr>
          <p:cNvPr id="2057" name="Group 2056">
            <a:extLst>
              <a:ext uri="{FF2B5EF4-FFF2-40B4-BE49-F238E27FC236}">
                <a16:creationId xmlns:a16="http://schemas.microsoft.com/office/drawing/2014/main" id="{11F8F457-0192-4F9A-9EEF-D784521FAC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102932" y="412017"/>
            <a:ext cx="667800" cy="631474"/>
            <a:chOff x="8069541" y="1262702"/>
            <a:chExt cx="667800" cy="631474"/>
          </a:xfrm>
        </p:grpSpPr>
        <p:sp>
          <p:nvSpPr>
            <p:cNvPr id="2058" name="Freeform: Shape 2057">
              <a:extLst>
                <a:ext uri="{FF2B5EF4-FFF2-40B4-BE49-F238E27FC236}">
                  <a16:creationId xmlns:a16="http://schemas.microsoft.com/office/drawing/2014/main" id="{811A27EA-330C-4F31-9051-19CBAE9788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spect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8900000">
              <a:off x="8069541" y="1262702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10200000" scaled="0"/>
            </a:gradFill>
            <a:ln>
              <a:noFill/>
            </a:ln>
            <a:effectLst>
              <a:innerShdw blurRad="127000" dist="50800" dir="42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59" name="Oval 2058">
              <a:extLst>
                <a:ext uri="{FF2B5EF4-FFF2-40B4-BE49-F238E27FC236}">
                  <a16:creationId xmlns:a16="http://schemas.microsoft.com/office/drawing/2014/main" id="{786FC59F-EC76-4A7A-AF75-507FBE3B5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8332341" y="1436239"/>
              <a:ext cx="270000" cy="540000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pic>
        <p:nvPicPr>
          <p:cNvPr id="2050" name="Picture 2" descr="24,200+ Educational Evaluation Stock Illustrations, Royalty ...">
            <a:extLst>
              <a:ext uri="{FF2B5EF4-FFF2-40B4-BE49-F238E27FC236}">
                <a16:creationId xmlns:a16="http://schemas.microsoft.com/office/drawing/2014/main" id="{7CBA14A2-0F33-EA35-CFAC-1FEF8EB937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7" r="3677" b="-2"/>
          <a:stretch>
            <a:fillRect/>
          </a:stretch>
        </p:blipFill>
        <p:spPr bwMode="auto">
          <a:xfrm>
            <a:off x="550863" y="2530474"/>
            <a:ext cx="5773738" cy="3779838"/>
          </a:xfrm>
          <a:custGeom>
            <a:avLst/>
            <a:gdLst/>
            <a:ahLst/>
            <a:cxnLst/>
            <a:rect l="l" t="t" r="r" b="b"/>
            <a:pathLst>
              <a:path w="5773738" h="3779838">
                <a:moveTo>
                  <a:pt x="0" y="0"/>
                </a:moveTo>
                <a:lnTo>
                  <a:pt x="5773738" y="0"/>
                </a:lnTo>
                <a:lnTo>
                  <a:pt x="5773738" y="3779838"/>
                </a:lnTo>
                <a:lnTo>
                  <a:pt x="0" y="377983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5DEFE5-40AC-27EF-8C34-E15DE3FF9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0575" y="1520825"/>
            <a:ext cx="4500562" cy="4572000"/>
          </a:xfrm>
        </p:spPr>
        <p:txBody>
          <a:bodyPr anchor="t">
            <a:normAutofit/>
          </a:bodyPr>
          <a:lstStyle/>
          <a:p>
            <a:r>
              <a:rPr lang="en-US" dirty="0"/>
              <a:t>Pediatrician</a:t>
            </a:r>
          </a:p>
          <a:p>
            <a:pPr lvl="1"/>
            <a:r>
              <a:rPr lang="en-US" dirty="0"/>
              <a:t>Parent and teacher rating form</a:t>
            </a:r>
          </a:p>
          <a:p>
            <a:r>
              <a:rPr lang="en-US" dirty="0"/>
              <a:t>Psychologist/psychiatrist</a:t>
            </a:r>
          </a:p>
          <a:p>
            <a:pPr lvl="1"/>
            <a:r>
              <a:rPr lang="en-US" dirty="0"/>
              <a:t>Parent and teacher rating forms</a:t>
            </a:r>
          </a:p>
          <a:p>
            <a:pPr lvl="1"/>
            <a:r>
              <a:rPr lang="en-US" dirty="0"/>
              <a:t>Parent clinical interview</a:t>
            </a:r>
          </a:p>
          <a:p>
            <a:pPr lvl="1"/>
            <a:r>
              <a:rPr lang="en-US" dirty="0"/>
              <a:t>Testing with child</a:t>
            </a:r>
          </a:p>
          <a:p>
            <a:r>
              <a:rPr lang="en-US" dirty="0"/>
              <a:t>School evaluation</a:t>
            </a:r>
          </a:p>
          <a:p>
            <a:pPr lvl="1"/>
            <a:r>
              <a:rPr lang="en-US" dirty="0"/>
              <a:t>Request in writing to school administration</a:t>
            </a:r>
          </a:p>
        </p:txBody>
      </p:sp>
      <p:sp>
        <p:nvSpPr>
          <p:cNvPr id="2061" name="Freeform: Shape 2060">
            <a:extLst>
              <a:ext uri="{FF2B5EF4-FFF2-40B4-BE49-F238E27FC236}">
                <a16:creationId xmlns:a16="http://schemas.microsoft.com/office/drawing/2014/main" id="{3E6AA126-9DDC-4FBE-AEE6-8D0E982B0E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2295" y="6121100"/>
            <a:ext cx="1080000" cy="736900"/>
          </a:xfrm>
          <a:custGeom>
            <a:avLst/>
            <a:gdLst>
              <a:gd name="connsiteX0" fmla="*/ 540000 w 1080000"/>
              <a:gd name="connsiteY0" fmla="*/ 0 h 736900"/>
              <a:gd name="connsiteX1" fmla="*/ 1080000 w 1080000"/>
              <a:gd name="connsiteY1" fmla="*/ 540000 h 736900"/>
              <a:gd name="connsiteX2" fmla="*/ 1069029 w 1080000"/>
              <a:gd name="connsiteY2" fmla="*/ 648829 h 736900"/>
              <a:gd name="connsiteX3" fmla="*/ 1041691 w 1080000"/>
              <a:gd name="connsiteY3" fmla="*/ 736900 h 736900"/>
              <a:gd name="connsiteX4" fmla="*/ 38310 w 1080000"/>
              <a:gd name="connsiteY4" fmla="*/ 736900 h 736900"/>
              <a:gd name="connsiteX5" fmla="*/ 10971 w 1080000"/>
              <a:gd name="connsiteY5" fmla="*/ 648829 h 736900"/>
              <a:gd name="connsiteX6" fmla="*/ 0 w 1080000"/>
              <a:gd name="connsiteY6" fmla="*/ 540000 h 736900"/>
              <a:gd name="connsiteX7" fmla="*/ 540000 w 1080000"/>
              <a:gd name="connsiteY7" fmla="*/ 0 h 736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0000" h="736900">
                <a:moveTo>
                  <a:pt x="540000" y="0"/>
                </a:moveTo>
                <a:cubicBezTo>
                  <a:pt x="838234" y="0"/>
                  <a:pt x="1080000" y="241766"/>
                  <a:pt x="1080000" y="540000"/>
                </a:cubicBezTo>
                <a:cubicBezTo>
                  <a:pt x="1080000" y="577280"/>
                  <a:pt x="1076223" y="613676"/>
                  <a:pt x="1069029" y="648829"/>
                </a:cubicBezTo>
                <a:lnTo>
                  <a:pt x="1041691" y="736900"/>
                </a:lnTo>
                <a:lnTo>
                  <a:pt x="38310" y="736900"/>
                </a:lnTo>
                <a:lnTo>
                  <a:pt x="10971" y="648829"/>
                </a:lnTo>
                <a:cubicBezTo>
                  <a:pt x="3778" y="613676"/>
                  <a:pt x="0" y="577280"/>
                  <a:pt x="0" y="540000"/>
                </a:cubicBezTo>
                <a:cubicBezTo>
                  <a:pt x="0" y="241766"/>
                  <a:pt x="241766" y="0"/>
                  <a:pt x="540000" y="0"/>
                </a:cubicBezTo>
                <a:close/>
              </a:path>
            </a:pathLst>
          </a:cu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76200" dir="1926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32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8666E1C-3E89-0A7B-528D-AB9D56CC6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42EDFEAD-D689-61B1-B66C-7689A59A25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687616-6886-2FDF-D535-216CBC6C05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437185" cy="1997855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Psychological Evaluation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0B579F-22E8-C249-BB23-5B290FC3F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677306"/>
            <a:ext cx="5437187" cy="3415519"/>
          </a:xfrm>
        </p:spPr>
        <p:txBody>
          <a:bodyPr anchor="t">
            <a:normAutofit lnSpcReduction="10000"/>
          </a:bodyPr>
          <a:lstStyle/>
          <a:p>
            <a:r>
              <a:rPr lang="en-US" sz="2000" dirty="0"/>
              <a:t>Intellectually, no concerns</a:t>
            </a:r>
          </a:p>
          <a:p>
            <a:r>
              <a:rPr lang="en-US" sz="2000" dirty="0"/>
              <a:t>Academically, showed significant difficulty with reading and a history of problems with reading</a:t>
            </a:r>
          </a:p>
          <a:p>
            <a:r>
              <a:rPr lang="en-US" sz="2000" dirty="0"/>
              <a:t>Parent reported some symptoms of anxiety and irritability</a:t>
            </a:r>
          </a:p>
          <a:p>
            <a:r>
              <a:rPr lang="en-US" sz="2000" dirty="0"/>
              <a:t>Parent and teacher reported symptoms of inattention and hyperactivity/impulsivity </a:t>
            </a:r>
          </a:p>
          <a:p>
            <a:endParaRPr lang="en-US" sz="2000" dirty="0"/>
          </a:p>
          <a:p>
            <a:endParaRPr lang="en-US" sz="2000" dirty="0"/>
          </a:p>
        </p:txBody>
      </p:sp>
      <p:pic>
        <p:nvPicPr>
          <p:cNvPr id="1026" name="Picture 2" descr="Cartoon happy little boy raising hands 5112458 Vector Art at Vecteezy">
            <a:extLst>
              <a:ext uri="{FF2B5EF4-FFF2-40B4-BE49-F238E27FC236}">
                <a16:creationId xmlns:a16="http://schemas.microsoft.com/office/drawing/2014/main" id="{8277B774-E50E-35E4-CC05-BB0C925D51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3801" y="549275"/>
            <a:ext cx="3455670" cy="5759450"/>
          </a:xfrm>
          <a:custGeom>
            <a:avLst/>
            <a:gdLst/>
            <a:ahLst/>
            <a:cxnLst/>
            <a:rect l="l" t="t" r="r" b="b"/>
            <a:pathLst>
              <a:path w="4713922" h="5759450">
                <a:moveTo>
                  <a:pt x="0" y="0"/>
                </a:moveTo>
                <a:lnTo>
                  <a:pt x="4713922" y="0"/>
                </a:lnTo>
                <a:lnTo>
                  <a:pt x="4713922" y="5759450"/>
                </a:lnTo>
                <a:lnTo>
                  <a:pt x="0" y="575945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27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16104-8956-2206-40BD-E7A769256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Treatments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32DF0-0531-44C2-EA5E-3A8DF87C7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0988" indent="-179388"/>
            <a:r>
              <a:rPr lang="en-US" sz="2100" dirty="0"/>
              <a:t>Depends by age (children younger than 6 vs. children 6 and older)</a:t>
            </a:r>
          </a:p>
          <a:p>
            <a:pPr marL="280988" indent="-179388"/>
            <a:r>
              <a:rPr lang="en-US" sz="2100" dirty="0"/>
              <a:t>Pharmacological interventions: usually stimulant or non-stimulant medications</a:t>
            </a:r>
          </a:p>
          <a:p>
            <a:pPr marL="738188" lvl="1" indent="-179388"/>
            <a:r>
              <a:rPr lang="en-US" dirty="0"/>
              <a:t>Consult pediatrician or psychiatrist</a:t>
            </a:r>
          </a:p>
          <a:p>
            <a:pPr marL="280988" indent="-179388"/>
            <a:r>
              <a:rPr lang="en-US" sz="2400" dirty="0"/>
              <a:t>Psychosocial treatments</a:t>
            </a:r>
          </a:p>
          <a:p>
            <a:pPr marL="738188" lvl="1" indent="-150813"/>
            <a:r>
              <a:rPr lang="en-US" sz="2000" dirty="0"/>
              <a:t>Behavioral parent training (school-aged) / Parent Child Interaction Therapy (PCIT; ages 2-7) </a:t>
            </a:r>
          </a:p>
          <a:p>
            <a:pPr marL="738188" lvl="1" indent="-150813"/>
            <a:r>
              <a:rPr lang="en-US" sz="2000" dirty="0"/>
              <a:t>Classroom behavioral management (e.g.,  </a:t>
            </a:r>
            <a:r>
              <a:rPr lang="en-US" sz="2000" i="1" dirty="0"/>
              <a:t>Daily Report Card</a:t>
            </a:r>
            <a:r>
              <a:rPr lang="en-US" sz="2000" dirty="0"/>
              <a:t>)</a:t>
            </a:r>
          </a:p>
          <a:p>
            <a:pPr marL="280988" indent="-150813"/>
            <a:r>
              <a:rPr lang="en-US" dirty="0"/>
              <a:t>School accommodations</a:t>
            </a:r>
          </a:p>
          <a:p>
            <a:pPr marL="738188" lvl="1" indent="-150813"/>
            <a:r>
              <a:rPr lang="en-US" sz="1900" dirty="0"/>
              <a:t>May qualify for 504 Plan or Individualized Education Program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1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84AB3CB-E47D-E597-FA8F-EFCBEB84F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2" name="Rectangle 1041">
            <a:extLst>
              <a:ext uri="{FF2B5EF4-FFF2-40B4-BE49-F238E27FC236}">
                <a16:creationId xmlns:a16="http://schemas.microsoft.com/office/drawing/2014/main" id="{F3887749-4508-1DD3-5705-6D5C0591A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776F23-5839-F896-DB24-8C28336A5B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5437185" cy="1997855"/>
          </a:xfrm>
        </p:spPr>
        <p:txBody>
          <a:bodyPr wrap="square" anchor="b">
            <a:normAutofit/>
          </a:bodyPr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22B459-E728-37D2-3170-1C4E00C0E2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677306"/>
            <a:ext cx="5437187" cy="3415519"/>
          </a:xfrm>
        </p:spPr>
        <p:txBody>
          <a:bodyPr anchor="t">
            <a:normAutofit/>
          </a:bodyPr>
          <a:lstStyle/>
          <a:p>
            <a:r>
              <a:rPr lang="en-US" sz="2000" dirty="0"/>
              <a:t>Parents discussed medication options with pediatrician</a:t>
            </a:r>
          </a:p>
          <a:p>
            <a:r>
              <a:rPr lang="en-US" sz="2000" dirty="0"/>
              <a:t>Parents began behavioral parent training </a:t>
            </a:r>
          </a:p>
          <a:p>
            <a:r>
              <a:rPr lang="en-US" sz="2000" dirty="0"/>
              <a:t>Lucas is starting therapy to address difficulties with irritability and emotion regulation (Zones of Regulation)</a:t>
            </a:r>
          </a:p>
          <a:p>
            <a:endParaRPr lang="en-US" sz="2000" dirty="0"/>
          </a:p>
        </p:txBody>
      </p:sp>
      <p:pic>
        <p:nvPicPr>
          <p:cNvPr id="1026" name="Picture 2" descr="Cartoon happy little boy raising hands 5112458 Vector Art at Vecteezy">
            <a:extLst>
              <a:ext uri="{FF2B5EF4-FFF2-40B4-BE49-F238E27FC236}">
                <a16:creationId xmlns:a16="http://schemas.microsoft.com/office/drawing/2014/main" id="{C3F8C098-5D76-8BD8-52AE-B5D7895D65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53801" y="549275"/>
            <a:ext cx="3455670" cy="5759450"/>
          </a:xfrm>
          <a:custGeom>
            <a:avLst/>
            <a:gdLst/>
            <a:ahLst/>
            <a:cxnLst/>
            <a:rect l="l" t="t" r="r" b="b"/>
            <a:pathLst>
              <a:path w="4713922" h="5759450">
                <a:moveTo>
                  <a:pt x="0" y="0"/>
                </a:moveTo>
                <a:lnTo>
                  <a:pt x="4713922" y="0"/>
                </a:lnTo>
                <a:lnTo>
                  <a:pt x="4713922" y="5759450"/>
                </a:lnTo>
                <a:lnTo>
                  <a:pt x="0" y="575945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89772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217</TotalTime>
  <Words>414</Words>
  <Application>Microsoft Macintosh PowerPoint</Application>
  <PresentationFormat>Widescreen</PresentationFormat>
  <Paragraphs>74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Arial</vt:lpstr>
      <vt:lpstr>Avenir Next LT Pro</vt:lpstr>
      <vt:lpstr>Times New Roman</vt:lpstr>
      <vt:lpstr>3DFloatVTI</vt:lpstr>
      <vt:lpstr>Attention-Deficit/ Hyperactivity Disorder</vt:lpstr>
      <vt:lpstr>Background</vt:lpstr>
      <vt:lpstr>Myths about ADHD</vt:lpstr>
      <vt:lpstr>ADHD Overview</vt:lpstr>
      <vt:lpstr>Meet Lucas</vt:lpstr>
      <vt:lpstr>Assessment</vt:lpstr>
      <vt:lpstr>Psychological Evaluation</vt:lpstr>
      <vt:lpstr>Treatments </vt:lpstr>
      <vt:lpstr>Treatment</vt:lpstr>
      <vt:lpstr>Some Local Resources</vt:lpstr>
      <vt:lpstr>Additional Online 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Nicole Greenberg</dc:creator>
  <cp:lastModifiedBy>Nicole Greenberg</cp:lastModifiedBy>
  <cp:revision>23</cp:revision>
  <dcterms:created xsi:type="dcterms:W3CDTF">2025-04-15T20:58:07Z</dcterms:created>
  <dcterms:modified xsi:type="dcterms:W3CDTF">2025-11-13T13:03:47Z</dcterms:modified>
</cp:coreProperties>
</file>