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sldIdLst>
    <p:sldId id="676" r:id="rId2"/>
    <p:sldId id="615" r:id="rId3"/>
    <p:sldId id="768" r:id="rId4"/>
    <p:sldId id="726" r:id="rId5"/>
    <p:sldId id="753" r:id="rId6"/>
    <p:sldId id="545" r:id="rId7"/>
    <p:sldId id="797" r:id="rId8"/>
    <p:sldId id="470" r:id="rId9"/>
    <p:sldId id="787" r:id="rId10"/>
    <p:sldId id="788" r:id="rId11"/>
    <p:sldId id="790" r:id="rId12"/>
    <p:sldId id="798" r:id="rId13"/>
    <p:sldId id="799" r:id="rId14"/>
    <p:sldId id="800" r:id="rId15"/>
    <p:sldId id="801" r:id="rId16"/>
    <p:sldId id="802" r:id="rId17"/>
    <p:sldId id="803" r:id="rId18"/>
    <p:sldId id="804" r:id="rId19"/>
    <p:sldId id="805" r:id="rId20"/>
    <p:sldId id="806" r:id="rId21"/>
    <p:sldId id="674" r:id="rId22"/>
    <p:sldId id="796" r:id="rId23"/>
    <p:sldId id="517" r:id="rId24"/>
    <p:sldId id="518" r:id="rId25"/>
    <p:sldId id="498" r:id="rId26"/>
    <p:sldId id="4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7B1"/>
    <a:srgbClr val="F4AA47"/>
    <a:srgbClr val="4472C4"/>
    <a:srgbClr val="103491"/>
    <a:srgbClr val="820024"/>
    <a:srgbClr val="4A8522"/>
    <a:srgbClr val="9FB000"/>
    <a:srgbClr val="444C00"/>
    <a:srgbClr val="F1B109"/>
    <a:srgbClr val="7B4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7" autoAdjust="0"/>
    <p:restoredTop sz="96247" autoAdjust="0"/>
  </p:normalViewPr>
  <p:slideViewPr>
    <p:cSldViewPr snapToGrid="0">
      <p:cViewPr varScale="1">
        <p:scale>
          <a:sx n="107" d="100"/>
          <a:sy n="107" d="100"/>
        </p:scale>
        <p:origin x="78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C546C-35F7-4522-9CC1-A87ABACF32F7}"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3AF5D-E571-4387-AB2F-7DFD45BE515F}" type="slidenum">
              <a:rPr lang="en-US" smtClean="0"/>
              <a:t>‹#›</a:t>
            </a:fld>
            <a:endParaRPr lang="en-US"/>
          </a:p>
        </p:txBody>
      </p:sp>
    </p:spTree>
    <p:extLst>
      <p:ext uri="{BB962C8B-B14F-4D97-AF65-F5344CB8AC3E}">
        <p14:creationId xmlns:p14="http://schemas.microsoft.com/office/powerpoint/2010/main" val="354549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63AF5D-E571-4387-AB2F-7DFD45BE515F}" type="slidenum">
              <a:rPr lang="en-US" smtClean="0"/>
              <a:t>1</a:t>
            </a:fld>
            <a:endParaRPr lang="en-US"/>
          </a:p>
        </p:txBody>
      </p:sp>
    </p:spTree>
    <p:extLst>
      <p:ext uri="{BB962C8B-B14F-4D97-AF65-F5344CB8AC3E}">
        <p14:creationId xmlns:p14="http://schemas.microsoft.com/office/powerpoint/2010/main" val="126078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B83BA-7280-AF82-75B3-C78AC2BEF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95DD1-2B9E-2A3C-65B7-AD3FFF705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A358B-D2BA-8220-9641-267584387B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A69232-9780-4823-F088-89A8DDBF0687}"/>
              </a:ext>
            </a:extLst>
          </p:cNvPr>
          <p:cNvSpPr>
            <a:spLocks noGrp="1"/>
          </p:cNvSpPr>
          <p:nvPr>
            <p:ph type="sldNum" sz="quarter" idx="5"/>
          </p:nvPr>
        </p:nvSpPr>
        <p:spPr/>
        <p:txBody>
          <a:bodyPr/>
          <a:lstStyle/>
          <a:p>
            <a:fld id="{0F63AF5D-E571-4387-AB2F-7DFD45BE515F}" type="slidenum">
              <a:rPr lang="en-US" smtClean="0"/>
              <a:t>4</a:t>
            </a:fld>
            <a:endParaRPr lang="en-US"/>
          </a:p>
        </p:txBody>
      </p:sp>
    </p:spTree>
    <p:extLst>
      <p:ext uri="{BB962C8B-B14F-4D97-AF65-F5344CB8AC3E}">
        <p14:creationId xmlns:p14="http://schemas.microsoft.com/office/powerpoint/2010/main" val="294280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8B5E8-40C9-81C3-0EDB-A145A8FD7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99C87-A760-8925-255F-1FC33787DA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ABC65-A5B5-465C-AD90-308344FE5C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51768F-1EC6-F3B5-F9AC-B45C905FBFF3}"/>
              </a:ext>
            </a:extLst>
          </p:cNvPr>
          <p:cNvSpPr>
            <a:spLocks noGrp="1"/>
          </p:cNvSpPr>
          <p:nvPr>
            <p:ph type="sldNum" sz="quarter" idx="5"/>
          </p:nvPr>
        </p:nvSpPr>
        <p:spPr/>
        <p:txBody>
          <a:bodyPr/>
          <a:lstStyle/>
          <a:p>
            <a:fld id="{0F63AF5D-E571-4387-AB2F-7DFD45BE515F}" type="slidenum">
              <a:rPr lang="en-US" smtClean="0"/>
              <a:t>5</a:t>
            </a:fld>
            <a:endParaRPr lang="en-US"/>
          </a:p>
        </p:txBody>
      </p:sp>
    </p:spTree>
    <p:extLst>
      <p:ext uri="{BB962C8B-B14F-4D97-AF65-F5344CB8AC3E}">
        <p14:creationId xmlns:p14="http://schemas.microsoft.com/office/powerpoint/2010/main" val="237989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63AF5D-E571-4387-AB2F-7DFD45BE515F}" type="slidenum">
              <a:rPr lang="en-US" smtClean="0"/>
              <a:t>6</a:t>
            </a:fld>
            <a:endParaRPr lang="en-US"/>
          </a:p>
        </p:txBody>
      </p:sp>
    </p:spTree>
    <p:extLst>
      <p:ext uri="{BB962C8B-B14F-4D97-AF65-F5344CB8AC3E}">
        <p14:creationId xmlns:p14="http://schemas.microsoft.com/office/powerpoint/2010/main" val="91472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26C77-6B1F-96BD-86B3-67BA5D2D2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C691B-630B-A2AC-4235-D975C3DC5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A51C4-1A50-580E-FA14-194123425D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CBB4C6-ACB2-638E-31BB-641B81A7ED5B}"/>
              </a:ext>
            </a:extLst>
          </p:cNvPr>
          <p:cNvSpPr>
            <a:spLocks noGrp="1"/>
          </p:cNvSpPr>
          <p:nvPr>
            <p:ph type="sldNum" sz="quarter" idx="5"/>
          </p:nvPr>
        </p:nvSpPr>
        <p:spPr/>
        <p:txBody>
          <a:bodyPr/>
          <a:lstStyle/>
          <a:p>
            <a:fld id="{0F63AF5D-E571-4387-AB2F-7DFD45BE515F}" type="slidenum">
              <a:rPr lang="en-US" smtClean="0"/>
              <a:t>7</a:t>
            </a:fld>
            <a:endParaRPr lang="en-US"/>
          </a:p>
        </p:txBody>
      </p:sp>
    </p:spTree>
    <p:extLst>
      <p:ext uri="{BB962C8B-B14F-4D97-AF65-F5344CB8AC3E}">
        <p14:creationId xmlns:p14="http://schemas.microsoft.com/office/powerpoint/2010/main" val="108007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9C5C-8E14-E093-9162-BECF54DD8E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38422F-F8D2-F32D-47CF-20DD8277B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6BECDE-26EF-D2E5-25AD-A39711A1E449}"/>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5" name="Footer Placeholder 4">
            <a:extLst>
              <a:ext uri="{FF2B5EF4-FFF2-40B4-BE49-F238E27FC236}">
                <a16:creationId xmlns:a16="http://schemas.microsoft.com/office/drawing/2014/main" id="{8A51CF7E-4FC5-5C89-0F1F-32B491440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AA424-186A-27ED-EC24-BA06D7933D21}"/>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57065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DE55-01C4-7D7B-1B1A-D8EE6412E5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2241E4-5007-8616-42E0-CBD12194C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80942-C546-A4E4-84EC-5B894E6AA98C}"/>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5" name="Footer Placeholder 4">
            <a:extLst>
              <a:ext uri="{FF2B5EF4-FFF2-40B4-BE49-F238E27FC236}">
                <a16:creationId xmlns:a16="http://schemas.microsoft.com/office/drawing/2014/main" id="{F802A805-488C-02E9-6F22-7CCB008E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403A4-6793-502E-FBEE-CB2F2743E046}"/>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237916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192648-1BF6-70D2-CB0F-CB3564603E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2CA3F0-6664-2675-9C19-FB1EA0AA6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EB946-DFA9-030D-EE46-B79ECDF76EC3}"/>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5" name="Footer Placeholder 4">
            <a:extLst>
              <a:ext uri="{FF2B5EF4-FFF2-40B4-BE49-F238E27FC236}">
                <a16:creationId xmlns:a16="http://schemas.microsoft.com/office/drawing/2014/main" id="{8BAC0F32-AE46-56A4-D7B1-5E39DE294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54726-39E5-15A1-48DD-5E912F7EC4AC}"/>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151630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95E6-3113-883A-5DF2-56BCA13D5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D6F1E-BD0E-8283-A49D-5A0C925777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3FE67-1A11-0753-1CCC-BDE0DED695B2}"/>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5" name="Footer Placeholder 4">
            <a:extLst>
              <a:ext uri="{FF2B5EF4-FFF2-40B4-BE49-F238E27FC236}">
                <a16:creationId xmlns:a16="http://schemas.microsoft.com/office/drawing/2014/main" id="{93FC7514-6E21-09E6-41FC-7C0CFB9D5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B3E68-B15B-5F93-0E7E-8373257533C5}"/>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262492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7B4A-2CE7-C537-B177-31852DEC9F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AFAA95-AD16-1F7E-D959-9BC764334F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84B0C-B251-A4D5-BAA5-6480739167E2}"/>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5" name="Footer Placeholder 4">
            <a:extLst>
              <a:ext uri="{FF2B5EF4-FFF2-40B4-BE49-F238E27FC236}">
                <a16:creationId xmlns:a16="http://schemas.microsoft.com/office/drawing/2014/main" id="{EF2D4A5B-2B43-3EBE-ED7D-C85A206D4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6C652-9C8E-AEA3-25BC-A460EED81D6F}"/>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231294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E6AA-6A42-FDC7-74DF-25BB0A333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4550F-3F88-80C3-EE50-C4F9197566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E4864-B094-E21A-B6FA-F81DAC763D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1A6EE-8568-A75C-8870-766C99235A95}"/>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6" name="Footer Placeholder 5">
            <a:extLst>
              <a:ext uri="{FF2B5EF4-FFF2-40B4-BE49-F238E27FC236}">
                <a16:creationId xmlns:a16="http://schemas.microsoft.com/office/drawing/2014/main" id="{98AEEEC9-AFFD-D171-6DBC-CF066F2DA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BD858A-B5EF-C959-81ED-39086ABA1A8E}"/>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325026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8796-3254-CF52-50B2-C2346C909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84D62E-AE41-DB1F-D557-ECDA92CB5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BD7B5-3048-B411-30A6-EB4260D428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24D6E9-D591-EFB4-AFA1-C01D1BFF30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32CCF6-332E-F040-559A-E4912D3B6F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FE67AE-B101-A1C0-4827-9C5EE5751646}"/>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8" name="Footer Placeholder 7">
            <a:extLst>
              <a:ext uri="{FF2B5EF4-FFF2-40B4-BE49-F238E27FC236}">
                <a16:creationId xmlns:a16="http://schemas.microsoft.com/office/drawing/2014/main" id="{A5FF9694-8126-334F-6859-567182EF82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8F798-9C82-DC9C-5E23-BD6C16BA9834}"/>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148791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8039-673D-6B86-D1AB-06C67F18E0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2209DB-85B1-6EFE-0E71-B7EA0BEAAE51}"/>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4" name="Footer Placeholder 3">
            <a:extLst>
              <a:ext uri="{FF2B5EF4-FFF2-40B4-BE49-F238E27FC236}">
                <a16:creationId xmlns:a16="http://schemas.microsoft.com/office/drawing/2014/main" id="{05E7F266-908D-BF91-87BC-3B5FA281D2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1C305-27BE-6363-2A5C-98B5AFD3C306}"/>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17217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F0E83-4B2B-A5E2-0AE6-11F28E03C547}"/>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3" name="Footer Placeholder 2">
            <a:extLst>
              <a:ext uri="{FF2B5EF4-FFF2-40B4-BE49-F238E27FC236}">
                <a16:creationId xmlns:a16="http://schemas.microsoft.com/office/drawing/2014/main" id="{B134DBC5-AB12-C064-B4B1-F69A8B0CA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11CB74-D9BD-09B1-6926-10A90A7C71D7}"/>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442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95F6-C858-FFAC-3C6C-5E13A3A1C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9FA01E-1289-535A-B453-A6AF66E32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65C9BF-5A60-01D9-0982-F2EF781E9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77B807-ECDF-5389-3488-42FE80B1905F}"/>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6" name="Footer Placeholder 5">
            <a:extLst>
              <a:ext uri="{FF2B5EF4-FFF2-40B4-BE49-F238E27FC236}">
                <a16:creationId xmlns:a16="http://schemas.microsoft.com/office/drawing/2014/main" id="{447CCC12-1550-D772-BF48-25B2A4281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FE9F7-D84A-76AA-57ED-C3753FFD1F50}"/>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218599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942F-A2EE-D5ED-95DA-9222E62C7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68DC85-E30E-7E7A-510A-B21E0C86F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4D7C8A-4A86-836B-A931-DBFF639C9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79A35-F2B4-8930-5EBB-0D7A07B4B337}"/>
              </a:ext>
            </a:extLst>
          </p:cNvPr>
          <p:cNvSpPr>
            <a:spLocks noGrp="1"/>
          </p:cNvSpPr>
          <p:nvPr>
            <p:ph type="dt" sz="half" idx="10"/>
          </p:nvPr>
        </p:nvSpPr>
        <p:spPr/>
        <p:txBody>
          <a:bodyPr/>
          <a:lstStyle/>
          <a:p>
            <a:fld id="{7D1730D3-C6A9-40DF-A0C7-89B04CE30840}" type="datetimeFigureOut">
              <a:rPr lang="en-US" smtClean="0"/>
              <a:t>10/30/2025</a:t>
            </a:fld>
            <a:endParaRPr lang="en-US"/>
          </a:p>
        </p:txBody>
      </p:sp>
      <p:sp>
        <p:nvSpPr>
          <p:cNvPr id="6" name="Footer Placeholder 5">
            <a:extLst>
              <a:ext uri="{FF2B5EF4-FFF2-40B4-BE49-F238E27FC236}">
                <a16:creationId xmlns:a16="http://schemas.microsoft.com/office/drawing/2014/main" id="{F605C4C9-8FB4-39DA-0A36-A82C30981D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4A003-B6C0-49E4-9107-772BC89B8F3E}"/>
              </a:ext>
            </a:extLst>
          </p:cNvPr>
          <p:cNvSpPr>
            <a:spLocks noGrp="1"/>
          </p:cNvSpPr>
          <p:nvPr>
            <p:ph type="sldNum" sz="quarter" idx="12"/>
          </p:nvPr>
        </p:nvSpPr>
        <p:spPr/>
        <p:txBody>
          <a:bodyPr/>
          <a:lstStyle/>
          <a:p>
            <a:fld id="{A2CF1977-A61C-444F-9827-D4A4DA18C79C}" type="slidenum">
              <a:rPr lang="en-US" smtClean="0"/>
              <a:t>‹#›</a:t>
            </a:fld>
            <a:endParaRPr lang="en-US"/>
          </a:p>
        </p:txBody>
      </p:sp>
    </p:spTree>
    <p:extLst>
      <p:ext uri="{BB962C8B-B14F-4D97-AF65-F5344CB8AC3E}">
        <p14:creationId xmlns:p14="http://schemas.microsoft.com/office/powerpoint/2010/main" val="220045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67064C-6865-C820-BF25-AEC9F19CE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FABF4D-F2CD-D2A9-0C52-5ADD74DB0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298D4-995D-9947-5C8A-2C53B6E36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730D3-C6A9-40DF-A0C7-89B04CE30840}" type="datetimeFigureOut">
              <a:rPr lang="en-US" smtClean="0"/>
              <a:t>10/30/2025</a:t>
            </a:fld>
            <a:endParaRPr lang="en-US"/>
          </a:p>
        </p:txBody>
      </p:sp>
      <p:sp>
        <p:nvSpPr>
          <p:cNvPr id="5" name="Footer Placeholder 4">
            <a:extLst>
              <a:ext uri="{FF2B5EF4-FFF2-40B4-BE49-F238E27FC236}">
                <a16:creationId xmlns:a16="http://schemas.microsoft.com/office/drawing/2014/main" id="{3D95F98B-D259-4AFF-396E-69D6D2CFF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E48078-5960-820F-2C67-35FC1E5A70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F1977-A61C-444F-9827-D4A4DA18C79C}" type="slidenum">
              <a:rPr lang="en-US" smtClean="0"/>
              <a:t>‹#›</a:t>
            </a:fld>
            <a:endParaRPr lang="en-US"/>
          </a:p>
        </p:txBody>
      </p:sp>
    </p:spTree>
    <p:extLst>
      <p:ext uri="{BB962C8B-B14F-4D97-AF65-F5344CB8AC3E}">
        <p14:creationId xmlns:p14="http://schemas.microsoft.com/office/powerpoint/2010/main" val="20736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bevbrown124@charter.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CCC317-7281-7FE2-F6B7-B82FA6FC42AF}"/>
              </a:ext>
            </a:extLst>
          </p:cNvPr>
          <p:cNvPicPr>
            <a:picLocks noChangeAspect="1"/>
          </p:cNvPicPr>
          <p:nvPr/>
        </p:nvPicPr>
        <p:blipFill rotWithShape="1">
          <a:blip r:embed="rId3">
            <a:extLst>
              <a:ext uri="{28A0092B-C50C-407E-A947-70E740481C1C}">
                <a14:useLocalDpi xmlns:a14="http://schemas.microsoft.com/office/drawing/2010/main" val="0"/>
              </a:ext>
            </a:extLst>
          </a:blip>
          <a:srcRect l="227" t="17142" r="2391" b="3396"/>
          <a:stretch/>
        </p:blipFill>
        <p:spPr bwMode="auto">
          <a:xfrm>
            <a:off x="0" y="0"/>
            <a:ext cx="12272681" cy="6858000"/>
          </a:xfrm>
          <a:prstGeom prst="rect">
            <a:avLst/>
          </a:prstGeom>
          <a:noFill/>
          <a:ln>
            <a:noFill/>
          </a:ln>
          <a:effectLst/>
          <a:extLst>
            <a:ext uri="{53640926-AAD7-44D8-BBD7-CCE9431645EC}">
              <a14:shadowObscured xmlns:a14="http://schemas.microsoft.com/office/drawing/2010/main"/>
            </a:ext>
          </a:extLst>
        </p:spPr>
      </p:pic>
      <p:pic>
        <p:nvPicPr>
          <p:cNvPr id="2" name="Picture 1" descr="TBC logo_black">
            <a:extLst>
              <a:ext uri="{FF2B5EF4-FFF2-40B4-BE49-F238E27FC236}">
                <a16:creationId xmlns:a16="http://schemas.microsoft.com/office/drawing/2014/main" id="{653EF895-857B-F05A-EFC8-D5279B448B3E}"/>
              </a:ext>
            </a:extLst>
          </p:cNvPr>
          <p:cNvPicPr>
            <a:picLocks noChangeAspect="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rcRect l="7330" t="30791" r="7330" b="38056"/>
          <a:stretch/>
        </p:blipFill>
        <p:spPr bwMode="auto">
          <a:xfrm>
            <a:off x="6315967" y="1821272"/>
            <a:ext cx="4139532" cy="1383757"/>
          </a:xfrm>
          <a:prstGeom prst="rect">
            <a:avLst/>
          </a:prstGeom>
          <a:noFill/>
          <a:ln>
            <a:noFill/>
          </a:ln>
          <a:effectLst/>
        </p:spPr>
      </p:pic>
      <p:sp>
        <p:nvSpPr>
          <p:cNvPr id="8" name="Text Box 2">
            <a:extLst>
              <a:ext uri="{FF2B5EF4-FFF2-40B4-BE49-F238E27FC236}">
                <a16:creationId xmlns:a16="http://schemas.microsoft.com/office/drawing/2014/main" id="{2A870DD2-7E1A-4A85-07E1-A15BAE7D9270}"/>
              </a:ext>
            </a:extLst>
          </p:cNvPr>
          <p:cNvSpPr txBox="1">
            <a:spLocks noChangeArrowheads="1"/>
          </p:cNvSpPr>
          <p:nvPr/>
        </p:nvSpPr>
        <p:spPr bwMode="auto">
          <a:xfrm>
            <a:off x="-125506" y="-91686"/>
            <a:ext cx="5360894" cy="2996249"/>
          </a:xfrm>
          <a:prstGeom prst="rect">
            <a:avLst/>
          </a:prstGeom>
          <a:noFill/>
          <a:ln w="9525">
            <a:noFill/>
            <a:miter lim="800000"/>
            <a:headEnd/>
            <a:tailEnd/>
          </a:ln>
        </p:spPr>
        <p:txBody>
          <a:bodyPr rot="0" vert="horz" wrap="square" lIns="91440" tIns="45720" rIns="91440" bIns="45720" anchor="t" anchorCtr="0">
            <a:noAutofit/>
          </a:bodyPr>
          <a:lstStyle/>
          <a:p>
            <a:pPr marL="0" marR="18415" algn="ctr">
              <a:buNone/>
            </a:pPr>
            <a:r>
              <a:rPr lang="en-US" sz="6000" b="1" dirty="0">
                <a:effectLst/>
                <a:latin typeface="Calibri" panose="020F0502020204030204" pitchFamily="34" charset="0"/>
                <a:ea typeface="Calibri" panose="020F0502020204030204" pitchFamily="34" charset="0"/>
                <a:cs typeface="Calibri" panose="020F0502020204030204" pitchFamily="34" charset="0"/>
              </a:rPr>
              <a:t>SUNDAY,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18415" algn="ctr"/>
            <a:r>
              <a:rPr lang="en-US" sz="6000" b="1" dirty="0">
                <a:effectLst/>
                <a:latin typeface="Calibri" panose="020F0502020204030204" pitchFamily="34" charset="0"/>
                <a:ea typeface="Calibri" panose="020F0502020204030204" pitchFamily="34" charset="0"/>
                <a:cs typeface="Calibri" panose="020F0502020204030204" pitchFamily="34" charset="0"/>
              </a:rPr>
              <a:t>NOVEMBER 2,</a:t>
            </a:r>
          </a:p>
          <a:p>
            <a:pPr marL="0" marR="18415" algn="ctr"/>
            <a:r>
              <a:rPr lang="en-US" sz="6000" b="1" dirty="0">
                <a:effectLst/>
                <a:latin typeface="Calibri" panose="020F0502020204030204" pitchFamily="34" charset="0"/>
                <a:ea typeface="Calibri" panose="020F0502020204030204" pitchFamily="34" charset="0"/>
                <a:cs typeface="Calibri" panose="020F0502020204030204" pitchFamily="34" charset="0"/>
              </a:rPr>
              <a:t>2025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146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94205-3B28-9AFF-104C-F628B6EA8DE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537995D-0446-0588-3E14-B0E196C5B729}"/>
              </a:ext>
            </a:extLst>
          </p:cNvPr>
          <p:cNvSpPr txBox="1"/>
          <p:nvPr/>
        </p:nvSpPr>
        <p:spPr>
          <a:xfrm>
            <a:off x="1577788" y="811873"/>
            <a:ext cx="9789459" cy="5234253"/>
          </a:xfrm>
          <a:prstGeom prst="rect">
            <a:avLst/>
          </a:prstGeom>
          <a:noFill/>
        </p:spPr>
        <p:txBody>
          <a:bodyPr wrap="square">
            <a:spAutoFit/>
          </a:bodyPr>
          <a:lstStyle/>
          <a:p>
            <a:pPr marL="0" marR="0" algn="just">
              <a:lnSpc>
                <a:spcPct val="107000"/>
              </a:lnSpc>
              <a:spcAft>
                <a:spcPts val="800"/>
              </a:spcAft>
            </a:pPr>
            <a:r>
              <a:rPr lang="en-US" sz="44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STUDENT RECOGNITION</a:t>
            </a:r>
          </a:p>
          <a:p>
            <a:pPr marL="0" marR="0" algn="just">
              <a:lnSpc>
                <a:spcPct val="107000"/>
              </a:lnSpc>
              <a:spcAft>
                <a:spcPts val="800"/>
              </a:spcAft>
            </a:pP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It's time to recognize Tabernacle's students in 1st through 12th grade that made the honor roll for the first quarter. Please make sure report cards are given to Beverly Brown by Sunday, November 2nd.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7696F05-9714-2BD5-042C-75EE5997500B}"/>
              </a:ext>
            </a:extLst>
          </p:cNvPr>
          <p:cNvPicPr>
            <a:picLocks noChangeAspect="1"/>
          </p:cNvPicPr>
          <p:nvPr/>
        </p:nvPicPr>
        <p:blipFill>
          <a:blip r:embed="rId2"/>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184472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219D0-41ED-ABA6-F5DD-FBF9629BC2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5B831D-2258-78DE-9D49-C34B21D64EB5}"/>
              </a:ext>
            </a:extLst>
          </p:cNvPr>
          <p:cNvSpPr txBox="1"/>
          <p:nvPr/>
        </p:nvSpPr>
        <p:spPr>
          <a:xfrm>
            <a:off x="1918446" y="449626"/>
            <a:ext cx="9583271" cy="5958747"/>
          </a:xfrm>
          <a:prstGeom prst="rect">
            <a:avLst/>
          </a:prstGeom>
          <a:noFill/>
        </p:spPr>
        <p:txBody>
          <a:bodyPr wrap="square">
            <a:spAutoFit/>
          </a:bodyPr>
          <a:lstStyle/>
          <a:p>
            <a:pPr algn="just">
              <a:lnSpc>
                <a:spcPct val="107000"/>
              </a:lnSpc>
              <a:spcAft>
                <a:spcPts val="800"/>
              </a:spcAft>
            </a:pPr>
            <a:r>
              <a:rPr lang="en-US" sz="44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STUDENT RECOGNITION</a:t>
            </a:r>
          </a:p>
          <a:p>
            <a:pPr marL="0" marR="0" algn="just">
              <a:lnSpc>
                <a:spcPct val="107000"/>
              </a:lnSpc>
              <a:spcAft>
                <a:spcPts val="800"/>
              </a:spcAft>
            </a:pP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Recognition will be held on Sunday, November 9th. Report cards, Back Pack Grades or copies of Power School can be emailed to </a:t>
            </a:r>
            <a:r>
              <a:rPr lang="en-US" sz="4400" dirty="0">
                <a:solidFill>
                  <a:srgbClr val="222222"/>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bevbrown124@charter.net</a:t>
            </a:r>
            <a:r>
              <a:rPr lang="en-US" sz="4400" dirty="0">
                <a:solidFill>
                  <a:srgbClr val="222222"/>
                </a:solidFill>
                <a:latin typeface="Calibri" panose="020F0502020204030204" pitchFamily="34" charset="0"/>
                <a:ea typeface="Calibri" panose="020F0502020204030204" pitchFamily="34" charset="0"/>
                <a:cs typeface="Times New Roman" panose="02020603050405020304" pitchFamily="18" charset="0"/>
              </a:rPr>
              <a:t>. Please make sure the child's name, school</a:t>
            </a: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grade level and the quarter grades can be seen clearly.</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ABB9C12-5EE5-1FB6-0867-5E38A30C62A5}"/>
              </a:ext>
            </a:extLst>
          </p:cNvPr>
          <p:cNvPicPr>
            <a:picLocks noChangeAspect="1"/>
          </p:cNvPicPr>
          <p:nvPr/>
        </p:nvPicPr>
        <p:blipFill>
          <a:blip r:embed="rId3"/>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307908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925F-601C-94EA-72CD-1FD8EFC4093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8D4AF5-1F62-091A-4ECF-4472F4718152}"/>
              </a:ext>
            </a:extLst>
          </p:cNvPr>
          <p:cNvSpPr txBox="1"/>
          <p:nvPr/>
        </p:nvSpPr>
        <p:spPr>
          <a:xfrm>
            <a:off x="2106705" y="429752"/>
            <a:ext cx="9161930" cy="5856155"/>
          </a:xfrm>
          <a:prstGeom prst="rect">
            <a:avLst/>
          </a:prstGeom>
          <a:noFill/>
        </p:spPr>
        <p:txBody>
          <a:bodyPr wrap="square">
            <a:spAutoFit/>
          </a:bodyPr>
          <a:lstStyle/>
          <a:p>
            <a:pPr marL="0" marR="0" algn="just">
              <a:lnSpc>
                <a:spcPct val="107000"/>
              </a:lnSpc>
              <a:spcAft>
                <a:spcPts val="800"/>
              </a:spcAft>
              <a:buNone/>
            </a:pP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Tabernacle, the Youth Department extends sincere appreciation to our Church family for the generous candy donations, monetary gifts, and the time dedicated in support of our annual Fall Festival.   The children had a wonderful time and the festival was a gleaming success! </a:t>
            </a:r>
            <a:r>
              <a:rPr lang="en-US"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8CE85678-833C-1811-40A7-A557FC80F208}"/>
              </a:ext>
            </a:extLst>
          </p:cNvPr>
          <p:cNvPicPr>
            <a:picLocks noChangeAspect="1"/>
          </p:cNvPicPr>
          <p:nvPr/>
        </p:nvPicPr>
        <p:blipFill>
          <a:blip r:embed="rId2"/>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25736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6BE51-C179-A464-D338-73B9FE159A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2F5302-EBDC-9705-F554-85D276D9203E}"/>
              </a:ext>
            </a:extLst>
          </p:cNvPr>
          <p:cNvSpPr txBox="1"/>
          <p:nvPr/>
        </p:nvSpPr>
        <p:spPr>
          <a:xfrm>
            <a:off x="1290918" y="277352"/>
            <a:ext cx="10434917" cy="6580648"/>
          </a:xfrm>
          <a:prstGeom prst="rect">
            <a:avLst/>
          </a:prstGeom>
          <a:noFill/>
        </p:spPr>
        <p:txBody>
          <a:bodyPr wrap="square">
            <a:spAutoFit/>
          </a:bodyPr>
          <a:lstStyle/>
          <a:p>
            <a:pPr marL="0" marR="0" algn="just">
              <a:lnSpc>
                <a:spcPct val="107000"/>
              </a:lnSpc>
              <a:spcAft>
                <a:spcPts val="800"/>
              </a:spcAft>
              <a:buNone/>
            </a:pP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Special thanks to Darrell for his culinary skills that fed us well; Demond for setting up the popcorn machine and popping the popcorn; Rev. Dumas for providing the extra fire pit that kept us warm and cozy, and Sapp for being our safety officer on duty. Thanks also to Lady Battle for her support and encouragement and Pastor Battle for monitoring the gate.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C3B8363-2C34-CE9A-E94A-003743F90E0C}"/>
              </a:ext>
            </a:extLst>
          </p:cNvPr>
          <p:cNvPicPr>
            <a:picLocks noChangeAspect="1"/>
          </p:cNvPicPr>
          <p:nvPr/>
        </p:nvPicPr>
        <p:blipFill>
          <a:blip r:embed="rId2"/>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268135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9FBD6-1184-2B76-FCD4-E6AA7DACFDE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97B925A-F2FC-8143-D396-727192BF5D80}"/>
              </a:ext>
            </a:extLst>
          </p:cNvPr>
          <p:cNvSpPr txBox="1"/>
          <p:nvPr/>
        </p:nvSpPr>
        <p:spPr>
          <a:xfrm>
            <a:off x="1443318" y="788340"/>
            <a:ext cx="10434917" cy="5131661"/>
          </a:xfrm>
          <a:prstGeom prst="rect">
            <a:avLst/>
          </a:prstGeom>
          <a:noFill/>
        </p:spPr>
        <p:txBody>
          <a:bodyPr wrap="square">
            <a:spAutoFit/>
          </a:bodyPr>
          <a:lstStyle/>
          <a:p>
            <a:pPr marL="0" marR="0" algn="just">
              <a:lnSpc>
                <a:spcPct val="107000"/>
              </a:lnSpc>
              <a:spcAft>
                <a:spcPts val="800"/>
              </a:spcAft>
              <a:buNone/>
            </a:pP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Special shout-out to our newest youth advisors:  Janie Milliam, Staci Austin, </a:t>
            </a:r>
            <a:r>
              <a:rPr lang="en-US" sz="4400"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Daquis</a:t>
            </a: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McKinney, and Daniqua and Kimberly McKinney for stepping up and pitching in where needed.   Lastly, many thanks to our Youth Advisors who always come through. To God be the Glory!!</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A28939A-DD87-13FF-704B-91485DC3E17C}"/>
              </a:ext>
            </a:extLst>
          </p:cNvPr>
          <p:cNvPicPr>
            <a:picLocks noChangeAspect="1"/>
          </p:cNvPicPr>
          <p:nvPr/>
        </p:nvPicPr>
        <p:blipFill>
          <a:blip r:embed="rId2"/>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400390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B0AC4-9B74-6493-BF4B-8E27E6227D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1427187-715C-7C29-D54B-DF96A84F909C}"/>
              </a:ext>
            </a:extLst>
          </p:cNvPr>
          <p:cNvSpPr txBox="1"/>
          <p:nvPr/>
        </p:nvSpPr>
        <p:spPr>
          <a:xfrm>
            <a:off x="1443318" y="788340"/>
            <a:ext cx="9923929" cy="5131661"/>
          </a:xfrm>
          <a:prstGeom prst="rect">
            <a:avLst/>
          </a:prstGeom>
          <a:noFill/>
        </p:spPr>
        <p:txBody>
          <a:bodyPr wrap="square">
            <a:spAutoFit/>
          </a:bodyPr>
          <a:lstStyle/>
          <a:p>
            <a:pPr marL="0" marR="0" algn="just">
              <a:lnSpc>
                <a:spcPct val="107000"/>
              </a:lnSpc>
              <a:spcAft>
                <a:spcPts val="800"/>
              </a:spcAft>
            </a:pP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The Shaw’s Wills Clinic has been rescheduled to January 10, 2026 due to a scheduling conflict with the lawyers.  If you attended the Will &amp; Trust Seminar on Thursday, August 21st and did not complete your application, please contact Rosa Grayden. Thank you.</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0116B82-C742-8E03-36B4-13EBC7D150FF}"/>
              </a:ext>
            </a:extLst>
          </p:cNvPr>
          <p:cNvPicPr>
            <a:picLocks noChangeAspect="1"/>
          </p:cNvPicPr>
          <p:nvPr/>
        </p:nvPicPr>
        <p:blipFill>
          <a:blip r:embed="rId2"/>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222113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0B95-0759-5B9C-97E4-C987692975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7B5622-BEC1-89E5-E698-98BEBE13ED42}"/>
              </a:ext>
            </a:extLst>
          </p:cNvPr>
          <p:cNvSpPr txBox="1"/>
          <p:nvPr/>
        </p:nvSpPr>
        <p:spPr>
          <a:xfrm>
            <a:off x="1676401" y="1209681"/>
            <a:ext cx="9296400" cy="3682675"/>
          </a:xfrm>
          <a:prstGeom prst="rect">
            <a:avLst/>
          </a:prstGeom>
          <a:noFill/>
        </p:spPr>
        <p:txBody>
          <a:bodyPr wrap="square">
            <a:spAutoFit/>
          </a:bodyPr>
          <a:lstStyle/>
          <a:p>
            <a:pPr marL="0" marR="0" algn="just">
              <a:lnSpc>
                <a:spcPct val="107000"/>
              </a:lnSpc>
              <a:spcAft>
                <a:spcPts val="800"/>
              </a:spcAft>
              <a:buNone/>
            </a:pPr>
            <a:r>
              <a:rPr lang="en-US" sz="4400" dirty="0">
                <a:solidFill>
                  <a:srgbClr val="222222"/>
                </a:solidFill>
                <a:latin typeface="Calibri" panose="020F0502020204030204" pitchFamily="34" charset="0"/>
                <a:ea typeface="Calibri" panose="020F0502020204030204" pitchFamily="34" charset="0"/>
                <a:cs typeface="Times New Roman" panose="02020603050405020304" pitchFamily="18" charset="0"/>
              </a:rPr>
              <a:t>I</a:t>
            </a: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f you live in the City of Greenville, SC and are in need of a ride to the poll(s) please call the church on Monday Nov 3rd or Tuesday Nov 4th. Rides will begin at 9am.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3973C80-EF1B-26AC-1FD3-19D6B3C00D8F}"/>
              </a:ext>
            </a:extLst>
          </p:cNvPr>
          <p:cNvPicPr>
            <a:picLocks noChangeAspect="1"/>
          </p:cNvPicPr>
          <p:nvPr/>
        </p:nvPicPr>
        <p:blipFill>
          <a:blip r:embed="rId2"/>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210300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5D232-385D-1728-5854-3906A38879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441F20-25EE-3A01-2B96-FB5F262CE35A}"/>
              </a:ext>
            </a:extLst>
          </p:cNvPr>
          <p:cNvSpPr txBox="1"/>
          <p:nvPr/>
        </p:nvSpPr>
        <p:spPr>
          <a:xfrm>
            <a:off x="2061883" y="1846175"/>
            <a:ext cx="8677835" cy="2233688"/>
          </a:xfrm>
          <a:prstGeom prst="rect">
            <a:avLst/>
          </a:prstGeom>
          <a:noFill/>
        </p:spPr>
        <p:txBody>
          <a:bodyPr wrap="square">
            <a:spAutoFit/>
          </a:bodyPr>
          <a:lstStyle/>
          <a:p>
            <a:pPr marL="0" marR="0" algn="just">
              <a:lnSpc>
                <a:spcPct val="107000"/>
              </a:lnSpc>
              <a:spcAft>
                <a:spcPts val="800"/>
              </a:spcAft>
            </a:pPr>
            <a:r>
              <a:rPr lang="en-US" sz="4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 one-hour Thanksgiving Service will be held at TBC at 7pm on November 25, 2025</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4D0A1E1-E164-6E89-6BBA-34CCC438EB30}"/>
              </a:ext>
            </a:extLst>
          </p:cNvPr>
          <p:cNvPicPr>
            <a:picLocks noChangeAspect="1"/>
          </p:cNvPicPr>
          <p:nvPr/>
        </p:nvPicPr>
        <p:blipFill>
          <a:blip r:embed="rId2"/>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122038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0F3E7F-46A4-D312-AECA-D789F88B89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02353" cy="6858000"/>
          </a:xfrm>
          <a:prstGeom prst="rect">
            <a:avLst/>
          </a:prstGeom>
          <a:noFill/>
          <a:ln>
            <a:solidFill>
              <a:schemeClr val="tx1"/>
            </a:solidFill>
          </a:ln>
          <a:effectLst/>
        </p:spPr>
      </p:pic>
    </p:spTree>
    <p:extLst>
      <p:ext uri="{BB962C8B-B14F-4D97-AF65-F5344CB8AC3E}">
        <p14:creationId xmlns:p14="http://schemas.microsoft.com/office/powerpoint/2010/main" val="30109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FDD102A-C531-A1EC-96AA-DF53C9F4D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9" t="3016" r="-115" b="3937"/>
          <a:stretch/>
        </p:blipFill>
        <p:spPr bwMode="auto">
          <a:xfrm>
            <a:off x="0" y="0"/>
            <a:ext cx="12299577" cy="69297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1861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sign with black text&#10;&#10;Description automatically generated">
            <a:extLst>
              <a:ext uri="{FF2B5EF4-FFF2-40B4-BE49-F238E27FC236}">
                <a16:creationId xmlns:a16="http://schemas.microsoft.com/office/drawing/2014/main" id="{84F62C00-63FD-31F5-FA49-5468705C2129}"/>
              </a:ext>
            </a:extLst>
          </p:cNvPr>
          <p:cNvPicPr>
            <a:picLocks noChangeAspect="1"/>
          </p:cNvPicPr>
          <p:nvPr/>
        </p:nvPicPr>
        <p:blipFill>
          <a:blip r:embed="rId2">
            <a:extLst>
              <a:ext uri="{28A0092B-C50C-407E-A947-70E740481C1C}">
                <a14:useLocalDpi xmlns:a14="http://schemas.microsoft.com/office/drawing/2010/main" val="0"/>
              </a:ext>
            </a:extLst>
          </a:blip>
          <a:srcRect l="2730" t="2979" r="781"/>
          <a:stretch/>
        </p:blipFill>
        <p:spPr bwMode="auto">
          <a:xfrm>
            <a:off x="0" y="0"/>
            <a:ext cx="12192000" cy="6840374"/>
          </a:xfrm>
          <a:prstGeom prst="rect">
            <a:avLst/>
          </a:prstGeom>
          <a:noFill/>
          <a:ln>
            <a:noFill/>
          </a:ln>
          <a:effectLst/>
        </p:spPr>
      </p:pic>
    </p:spTree>
    <p:extLst>
      <p:ext uri="{BB962C8B-B14F-4D97-AF65-F5344CB8AC3E}">
        <p14:creationId xmlns:p14="http://schemas.microsoft.com/office/powerpoint/2010/main" val="276122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18CE3-A5B9-C3D1-505B-1D93E326073E}"/>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413209E-1392-87A9-FE14-20E861EFD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2871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8E3A01-E49F-258D-CCC0-4846F9BB89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solidFill>
              <a:schemeClr val="tx1"/>
            </a:solidFill>
          </a:ln>
          <a:effectLst/>
        </p:spPr>
      </p:pic>
    </p:spTree>
    <p:extLst>
      <p:ext uri="{BB962C8B-B14F-4D97-AF65-F5344CB8AC3E}">
        <p14:creationId xmlns:p14="http://schemas.microsoft.com/office/powerpoint/2010/main" val="3321859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1726B-1C3A-2B60-F56B-AE863945A4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4608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687C6E-7D95-649A-4031-A9301488FFFF}"/>
              </a:ext>
            </a:extLst>
          </p:cNvPr>
          <p:cNvPicPr>
            <a:picLocks noChangeAspect="1"/>
          </p:cNvPicPr>
          <p:nvPr/>
        </p:nvPicPr>
        <p:blipFill>
          <a:blip r:embed="rId2">
            <a:extLst>
              <a:ext uri="{28A0092B-C50C-407E-A947-70E740481C1C}">
                <a14:useLocalDpi xmlns:a14="http://schemas.microsoft.com/office/drawing/2010/main" val="0"/>
              </a:ext>
            </a:extLst>
          </a:blip>
          <a:srcRect b="56250"/>
          <a:stretch/>
        </p:blipFill>
        <p:spPr bwMode="auto">
          <a:xfrm>
            <a:off x="0" y="0"/>
            <a:ext cx="12192000" cy="6858000"/>
          </a:xfrm>
          <a:prstGeom prst="rect">
            <a:avLst/>
          </a:prstGeom>
          <a:noFill/>
          <a:ln>
            <a:noFill/>
          </a:ln>
          <a:effectLst/>
        </p:spPr>
      </p:pic>
    </p:spTree>
    <p:extLst>
      <p:ext uri="{BB962C8B-B14F-4D97-AF65-F5344CB8AC3E}">
        <p14:creationId xmlns:p14="http://schemas.microsoft.com/office/powerpoint/2010/main" val="2952497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on a blanket&#10;&#10;Description automatically generated">
            <a:extLst>
              <a:ext uri="{FF2B5EF4-FFF2-40B4-BE49-F238E27FC236}">
                <a16:creationId xmlns:a16="http://schemas.microsoft.com/office/drawing/2014/main" id="{492D6F27-6C25-C713-AC23-16274610679A}"/>
              </a:ext>
            </a:extLst>
          </p:cNvPr>
          <p:cNvPicPr>
            <a:picLocks noChangeAspect="1"/>
          </p:cNvPicPr>
          <p:nvPr/>
        </p:nvPicPr>
        <p:blipFill rotWithShape="1">
          <a:blip r:embed="rId2">
            <a:extLst>
              <a:ext uri="{28A0092B-C50C-407E-A947-70E740481C1C}">
                <a14:useLocalDpi xmlns:a14="http://schemas.microsoft.com/office/drawing/2010/main" val="0"/>
              </a:ext>
            </a:extLst>
          </a:blip>
          <a:srcRect t="43510"/>
          <a:stretch/>
        </p:blipFill>
        <p:spPr bwMode="auto">
          <a:xfrm rot="10800000" flipH="1" flipV="1">
            <a:off x="0" y="0"/>
            <a:ext cx="12192000" cy="68580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6308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text and images on it&#10;&#10;Description automatically generated">
            <a:extLst>
              <a:ext uri="{FF2B5EF4-FFF2-40B4-BE49-F238E27FC236}">
                <a16:creationId xmlns:a16="http://schemas.microsoft.com/office/drawing/2014/main" id="{BD913589-5D6F-EDAA-8C7C-5DAE8EDAA857}"/>
              </a:ext>
            </a:extLst>
          </p:cNvPr>
          <p:cNvPicPr>
            <a:picLocks noChangeAspect="1"/>
          </p:cNvPicPr>
          <p:nvPr/>
        </p:nvPicPr>
        <p:blipFill rotWithShape="1">
          <a:blip r:embed="rId2">
            <a:extLst>
              <a:ext uri="{28A0092B-C50C-407E-A947-70E740481C1C}">
                <a14:useLocalDpi xmlns:a14="http://schemas.microsoft.com/office/drawing/2010/main" val="0"/>
              </a:ext>
            </a:extLst>
          </a:blip>
          <a:srcRect l="5586" t="2721" r="2370" b="40299"/>
          <a:stretch/>
        </p:blipFill>
        <p:spPr bwMode="auto">
          <a:xfrm>
            <a:off x="0" y="0"/>
            <a:ext cx="12192000" cy="68580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29941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with text and images on it&#10;&#10;Description automatically generated">
            <a:extLst>
              <a:ext uri="{FF2B5EF4-FFF2-40B4-BE49-F238E27FC236}">
                <a16:creationId xmlns:a16="http://schemas.microsoft.com/office/drawing/2014/main" id="{B8FD5E1C-74EC-C570-A847-AA32391CC9A8}"/>
              </a:ext>
            </a:extLst>
          </p:cNvPr>
          <p:cNvPicPr>
            <a:picLocks noChangeAspect="1"/>
          </p:cNvPicPr>
          <p:nvPr/>
        </p:nvPicPr>
        <p:blipFill rotWithShape="1">
          <a:blip r:embed="rId2">
            <a:extLst>
              <a:ext uri="{28A0092B-C50C-407E-A947-70E740481C1C}">
                <a14:useLocalDpi xmlns:a14="http://schemas.microsoft.com/office/drawing/2010/main" val="0"/>
              </a:ext>
            </a:extLst>
          </a:blip>
          <a:srcRect l="5587" t="60834" r="4501" b="2608"/>
          <a:stretch/>
        </p:blipFill>
        <p:spPr bwMode="auto">
          <a:xfrm>
            <a:off x="0" y="0"/>
            <a:ext cx="12192000" cy="68580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1700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24F376-6701-8F0A-516B-26EC2BFCA437}"/>
              </a:ext>
            </a:extLst>
          </p:cNvPr>
          <p:cNvPicPr>
            <a:picLocks noChangeAspect="1"/>
          </p:cNvPicPr>
          <p:nvPr/>
        </p:nvPicPr>
        <p:blipFill>
          <a:blip r:embed="rId2"/>
          <a:stretch>
            <a:fillRect/>
          </a:stretch>
        </p:blipFill>
        <p:spPr>
          <a:xfrm rot="5400000">
            <a:off x="2667000" y="-2667002"/>
            <a:ext cx="6858000" cy="12192003"/>
          </a:xfrm>
          <a:prstGeom prst="rect">
            <a:avLst/>
          </a:prstGeom>
        </p:spPr>
      </p:pic>
      <p:sp>
        <p:nvSpPr>
          <p:cNvPr id="5" name="TextBox 4">
            <a:extLst>
              <a:ext uri="{FF2B5EF4-FFF2-40B4-BE49-F238E27FC236}">
                <a16:creationId xmlns:a16="http://schemas.microsoft.com/office/drawing/2014/main" id="{393D3881-0625-71D6-0BFF-DDFF81175BDD}"/>
              </a:ext>
            </a:extLst>
          </p:cNvPr>
          <p:cNvSpPr txBox="1"/>
          <p:nvPr/>
        </p:nvSpPr>
        <p:spPr>
          <a:xfrm>
            <a:off x="2018340" y="1528609"/>
            <a:ext cx="8871857" cy="3477875"/>
          </a:xfrm>
          <a:prstGeom prst="rect">
            <a:avLst/>
          </a:prstGeom>
          <a:noFill/>
        </p:spPr>
        <p:txBody>
          <a:bodyPr wrap="square">
            <a:spAutoFit/>
          </a:bodyPr>
          <a:lstStyle/>
          <a:p>
            <a:pPr marL="0" marR="0" algn="ctr">
              <a:spcBef>
                <a:spcPts val="0"/>
              </a:spcBef>
              <a:spcAft>
                <a:spcPts val="0"/>
              </a:spcAft>
            </a:pPr>
            <a:r>
              <a:rPr lang="en-US" sz="4400" b="1" i="0" dirty="0">
                <a:solidFill>
                  <a:srgbClr val="222222"/>
                </a:solidFill>
                <a:effectLst/>
                <a:latin typeface="verdana" panose="020B0604030504040204" pitchFamily="34" charset="0"/>
              </a:rPr>
              <a:t>All things come of Thee,</a:t>
            </a:r>
            <a:br>
              <a:rPr lang="en-US" sz="4400" b="1" dirty="0"/>
            </a:br>
            <a:r>
              <a:rPr lang="en-US" sz="4400" b="1" i="0" dirty="0">
                <a:solidFill>
                  <a:srgbClr val="222222"/>
                </a:solidFill>
                <a:effectLst/>
                <a:latin typeface="verdana" panose="020B0604030504040204" pitchFamily="34" charset="0"/>
              </a:rPr>
              <a:t>O Lord,</a:t>
            </a:r>
            <a:br>
              <a:rPr lang="en-US" sz="4400" b="1" dirty="0"/>
            </a:br>
            <a:r>
              <a:rPr lang="en-US" sz="4400" b="1" i="0" dirty="0">
                <a:solidFill>
                  <a:srgbClr val="222222"/>
                </a:solidFill>
                <a:effectLst/>
                <a:latin typeface="verdana" panose="020B0604030504040204" pitchFamily="34" charset="0"/>
              </a:rPr>
              <a:t>and of Thine own,</a:t>
            </a:r>
            <a:br>
              <a:rPr lang="en-US" sz="4400" b="1" dirty="0"/>
            </a:br>
            <a:r>
              <a:rPr lang="en-US" sz="4400" b="1" i="0" dirty="0">
                <a:solidFill>
                  <a:srgbClr val="222222"/>
                </a:solidFill>
                <a:effectLst/>
                <a:latin typeface="verdana" panose="020B0604030504040204" pitchFamily="34" charset="0"/>
              </a:rPr>
              <a:t>have we given Thee,</a:t>
            </a:r>
            <a:br>
              <a:rPr lang="en-US" sz="4400" b="1" dirty="0"/>
            </a:br>
            <a:r>
              <a:rPr lang="en-US" sz="4400" b="1" i="0" dirty="0">
                <a:solidFill>
                  <a:srgbClr val="222222"/>
                </a:solidFill>
                <a:effectLst/>
                <a:latin typeface="verdana" panose="020B0604030504040204" pitchFamily="34" charset="0"/>
              </a:rPr>
              <a:t>AMEN</a:t>
            </a:r>
            <a:endParaRPr lang="en-US" sz="4400" b="1" dirty="0">
              <a:effectLst/>
              <a:ea typeface="Times New Roman" panose="02020603050405020304" pitchFamily="18" charset="0"/>
            </a:endParaRPr>
          </a:p>
        </p:txBody>
      </p:sp>
    </p:spTree>
    <p:extLst>
      <p:ext uri="{BB962C8B-B14F-4D97-AF65-F5344CB8AC3E}">
        <p14:creationId xmlns:p14="http://schemas.microsoft.com/office/powerpoint/2010/main" val="206583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78A8-BF49-71C5-C620-93F87719FB4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90772CE-248B-2853-27F0-CBB5485345E1}"/>
              </a:ext>
            </a:extLst>
          </p:cNvPr>
          <p:cNvSpPr txBox="1"/>
          <p:nvPr/>
        </p:nvSpPr>
        <p:spPr>
          <a:xfrm>
            <a:off x="2202449" y="1222492"/>
            <a:ext cx="8584120" cy="4635564"/>
          </a:xfrm>
          <a:prstGeom prst="rect">
            <a:avLst/>
          </a:prstGeom>
          <a:noFill/>
        </p:spPr>
        <p:txBody>
          <a:bodyPr wrap="square">
            <a:spAutoFit/>
          </a:bodyPr>
          <a:lstStyle/>
          <a:p>
            <a:pPr algn="ctr">
              <a:spcAft>
                <a:spcPts val="2400"/>
              </a:spcAft>
            </a:pPr>
            <a:r>
              <a:rPr lang="en-US" sz="5400" b="1" dirty="0">
                <a:cs typeface="Times New Roman" panose="02020603050405020304" pitchFamily="18" charset="0"/>
              </a:rPr>
              <a:t>Order of Service 1</a:t>
            </a:r>
          </a:p>
          <a:p>
            <a:pPr marL="0" marR="0" algn="ctr">
              <a:lnSpc>
                <a:spcPct val="107000"/>
              </a:lnSpc>
              <a:spcBef>
                <a:spcPts val="1800"/>
              </a:spcBef>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Call to Worship </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Invocation</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Hymn of the Morning</a:t>
            </a:r>
          </a:p>
          <a:p>
            <a:pPr marL="0" marR="0" algn="ctr">
              <a:lnSpc>
                <a:spcPct val="107000"/>
              </a:lnSpc>
              <a:spcAft>
                <a:spcPts val="800"/>
              </a:spcAft>
            </a:pPr>
            <a:r>
              <a:rPr lang="en-US" sz="4400" b="1" i="1" dirty="0">
                <a:effectLst/>
                <a:latin typeface="Calibri" panose="020F0502020204030204" pitchFamily="34" charset="0"/>
                <a:ea typeface="Calibri" panose="020F0502020204030204" pitchFamily="34" charset="0"/>
                <a:cs typeface="Times New Roman" panose="02020603050405020304" pitchFamily="18" charset="0"/>
              </a:rPr>
              <a:t>#248, “Down at the Cross”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34B97A4-002F-18E4-159D-FCCF44F28C1A}"/>
              </a:ext>
            </a:extLst>
          </p:cNvPr>
          <p:cNvPicPr>
            <a:picLocks noChangeAspect="1"/>
          </p:cNvPicPr>
          <p:nvPr/>
        </p:nvPicPr>
        <p:blipFill>
          <a:blip r:embed="rId3"/>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355953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3EB46-66A9-5CE4-93A8-6485627FCF0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FA43CA-5D42-55A2-C98E-1ACC3C591324}"/>
              </a:ext>
            </a:extLst>
          </p:cNvPr>
          <p:cNvSpPr txBox="1"/>
          <p:nvPr/>
        </p:nvSpPr>
        <p:spPr>
          <a:xfrm>
            <a:off x="2112686" y="813091"/>
            <a:ext cx="8584120" cy="5231817"/>
          </a:xfrm>
          <a:prstGeom prst="rect">
            <a:avLst/>
          </a:prstGeom>
          <a:noFill/>
        </p:spPr>
        <p:txBody>
          <a:bodyPr wrap="square">
            <a:spAutoFit/>
          </a:bodyPr>
          <a:lstStyle/>
          <a:p>
            <a:pPr algn="ctr">
              <a:spcAft>
                <a:spcPts val="2400"/>
              </a:spcAft>
            </a:pPr>
            <a:r>
              <a:rPr lang="en-US" sz="5400" b="1" dirty="0">
                <a:cs typeface="Times New Roman" panose="02020603050405020304" pitchFamily="18" charset="0"/>
              </a:rPr>
              <a:t>Order of Service 2</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TBC Creed</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Voice of Hospitality</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Pastoral Briefs</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Offertory Prayer</a:t>
            </a:r>
          </a:p>
          <a:p>
            <a:pPr marL="0" marR="0" algn="ctr">
              <a:lnSpc>
                <a:spcPct val="107000"/>
              </a:lnSpc>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Choir </a:t>
            </a:r>
            <a:r>
              <a:rPr lang="en-US" sz="4400" dirty="0">
                <a:latin typeface="Calibri" panose="020F0502020204030204" pitchFamily="34" charset="0"/>
                <a:ea typeface="Calibri" panose="020F0502020204030204" pitchFamily="34" charset="0"/>
                <a:cs typeface="Times New Roman" panose="02020603050405020304" pitchFamily="18" charset="0"/>
              </a:rPr>
              <a:t>Selection</a:t>
            </a:r>
          </a:p>
        </p:txBody>
      </p:sp>
      <p:pic>
        <p:nvPicPr>
          <p:cNvPr id="4" name="Picture 3">
            <a:extLst>
              <a:ext uri="{FF2B5EF4-FFF2-40B4-BE49-F238E27FC236}">
                <a16:creationId xmlns:a16="http://schemas.microsoft.com/office/drawing/2014/main" id="{11ED94FB-C96E-2C46-9EB3-367135F02520}"/>
              </a:ext>
            </a:extLst>
          </p:cNvPr>
          <p:cNvPicPr>
            <a:picLocks noChangeAspect="1"/>
          </p:cNvPicPr>
          <p:nvPr/>
        </p:nvPicPr>
        <p:blipFill>
          <a:blip r:embed="rId3"/>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297161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E528C8-E6A5-C11E-D25C-ED8EDF182C68}"/>
              </a:ext>
            </a:extLst>
          </p:cNvPr>
          <p:cNvSpPr txBox="1"/>
          <p:nvPr/>
        </p:nvSpPr>
        <p:spPr>
          <a:xfrm>
            <a:off x="1933392" y="469632"/>
            <a:ext cx="9002666" cy="6058903"/>
          </a:xfrm>
          <a:prstGeom prst="rect">
            <a:avLst/>
          </a:prstGeom>
          <a:noFill/>
        </p:spPr>
        <p:txBody>
          <a:bodyPr wrap="square">
            <a:spAutoFit/>
          </a:bodyPr>
          <a:lstStyle/>
          <a:p>
            <a:pPr algn="ctr">
              <a:spcAft>
                <a:spcPts val="2400"/>
              </a:spcAft>
            </a:pPr>
            <a:r>
              <a:rPr lang="en-US" sz="5400" b="1" dirty="0">
                <a:cs typeface="Times New Roman" panose="02020603050405020304" pitchFamily="18" charset="0"/>
              </a:rPr>
              <a:t>Order of Service 3</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Scripture</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Doxology</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Sermonic Selection</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Message</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Invitation to Christian Discipleship</a:t>
            </a:r>
          </a:p>
          <a:p>
            <a:pPr marL="0" marR="0" algn="ctr">
              <a:lnSpc>
                <a:spcPct val="107000"/>
              </a:lnSpc>
              <a:spcAft>
                <a:spcPts val="10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Holy Communion</a:t>
            </a:r>
          </a:p>
        </p:txBody>
      </p:sp>
      <p:pic>
        <p:nvPicPr>
          <p:cNvPr id="4" name="Picture 3">
            <a:extLst>
              <a:ext uri="{FF2B5EF4-FFF2-40B4-BE49-F238E27FC236}">
                <a16:creationId xmlns:a16="http://schemas.microsoft.com/office/drawing/2014/main" id="{9A2C326C-1FEC-ECA0-73D7-275E64E1B4A6}"/>
              </a:ext>
            </a:extLst>
          </p:cNvPr>
          <p:cNvPicPr>
            <a:picLocks noChangeAspect="1"/>
          </p:cNvPicPr>
          <p:nvPr/>
        </p:nvPicPr>
        <p:blipFill>
          <a:blip r:embed="rId3"/>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266441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CCF19-DD84-22D1-316B-286BA440FF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C3B9DE-327A-912B-684A-B5FDB4973573}"/>
              </a:ext>
            </a:extLst>
          </p:cNvPr>
          <p:cNvSpPr txBox="1"/>
          <p:nvPr/>
        </p:nvSpPr>
        <p:spPr>
          <a:xfrm>
            <a:off x="1627535" y="1599184"/>
            <a:ext cx="9600317" cy="3475054"/>
          </a:xfrm>
          <a:prstGeom prst="rect">
            <a:avLst/>
          </a:prstGeom>
          <a:noFill/>
        </p:spPr>
        <p:txBody>
          <a:bodyPr wrap="square">
            <a:spAutoFit/>
          </a:bodyPr>
          <a:lstStyle/>
          <a:p>
            <a:pPr algn="ctr">
              <a:spcAft>
                <a:spcPts val="2400"/>
              </a:spcAft>
            </a:pPr>
            <a:r>
              <a:rPr lang="en-US" sz="5400" b="1" dirty="0">
                <a:cs typeface="Times New Roman" panose="02020603050405020304" pitchFamily="18" charset="0"/>
              </a:rPr>
              <a:t>Order of Service 4</a:t>
            </a:r>
          </a:p>
          <a:p>
            <a:pPr marL="0" marR="0" algn="ctr">
              <a:lnSpc>
                <a:spcPct val="107000"/>
              </a:lnSpc>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Communion Hymn</a:t>
            </a:r>
          </a:p>
          <a:p>
            <a:pPr marL="0" marR="0" algn="ctr">
              <a:lnSpc>
                <a:spcPct val="107000"/>
              </a:lnSpc>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256, The Blood Will Never Lose its Power</a:t>
            </a:r>
          </a:p>
          <a:p>
            <a:pPr marL="0" marR="0" algn="ctr">
              <a:lnSpc>
                <a:spcPct val="107000"/>
              </a:lnSpc>
              <a:spcAft>
                <a:spcPts val="800"/>
              </a:spcAft>
              <a:buNone/>
            </a:pPr>
            <a:r>
              <a:rPr lang="en-US" sz="4400" dirty="0">
                <a:latin typeface="Calibri" panose="020F0502020204030204" pitchFamily="34" charset="0"/>
                <a:ea typeface="Calibri" panose="020F0502020204030204" pitchFamily="34" charset="0"/>
                <a:cs typeface="Times New Roman" panose="02020603050405020304" pitchFamily="18" charset="0"/>
              </a:rPr>
              <a:t>Benediction</a:t>
            </a:r>
          </a:p>
        </p:txBody>
      </p:sp>
      <p:pic>
        <p:nvPicPr>
          <p:cNvPr id="4" name="Picture 3">
            <a:extLst>
              <a:ext uri="{FF2B5EF4-FFF2-40B4-BE49-F238E27FC236}">
                <a16:creationId xmlns:a16="http://schemas.microsoft.com/office/drawing/2014/main" id="{53B1FC41-9E86-89DA-0FD2-B256B9BA8DC2}"/>
              </a:ext>
            </a:extLst>
          </p:cNvPr>
          <p:cNvPicPr>
            <a:picLocks noChangeAspect="1"/>
          </p:cNvPicPr>
          <p:nvPr/>
        </p:nvPicPr>
        <p:blipFill>
          <a:blip r:embed="rId3"/>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143876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F7982-AD99-0CD4-1026-2A11977C078C}"/>
              </a:ext>
            </a:extLst>
          </p:cNvPr>
          <p:cNvSpPr txBox="1"/>
          <p:nvPr/>
        </p:nvSpPr>
        <p:spPr>
          <a:xfrm>
            <a:off x="1518315" y="2059062"/>
            <a:ext cx="9155370" cy="2024400"/>
          </a:xfrm>
          <a:prstGeom prst="rect">
            <a:avLst/>
          </a:prstGeom>
          <a:noFill/>
        </p:spPr>
        <p:txBody>
          <a:bodyPr wrap="square">
            <a:spAutoFit/>
          </a:bodyPr>
          <a:lstStyle/>
          <a:p>
            <a:pPr marL="0" marR="0" algn="ctr">
              <a:lnSpc>
                <a:spcPct val="107000"/>
              </a:lnSpc>
              <a:spcBef>
                <a:spcPts val="0"/>
              </a:spcBef>
              <a:spcAft>
                <a:spcPts val="0"/>
              </a:spcAft>
            </a:pPr>
            <a:r>
              <a:rPr lang="en-US" sz="6000" b="1" dirty="0">
                <a:effectLst/>
                <a:latin typeface="Calibri" panose="020F0502020204030204" pitchFamily="34" charset="0"/>
                <a:ea typeface="Calibri" panose="020F0502020204030204" pitchFamily="34" charset="0"/>
                <a:cs typeface="Calibri" panose="020F0502020204030204" pitchFamily="34" charset="0"/>
              </a:rPr>
              <a:t>PARKING LOT DUTIES: </a:t>
            </a:r>
          </a:p>
          <a:p>
            <a:pPr algn="ctr">
              <a:lnSpc>
                <a:spcPct val="107000"/>
              </a:lnSpc>
            </a:pPr>
            <a:r>
              <a:rPr lang="en-US" sz="6000" b="1" dirty="0">
                <a:latin typeface="Calibri" panose="020F0502020204030204" pitchFamily="34" charset="0"/>
                <a:ea typeface="Calibri" panose="020F0502020204030204" pitchFamily="34" charset="0"/>
                <a:cs typeface="Calibri" panose="020F0502020204030204" pitchFamily="34" charset="0"/>
              </a:rPr>
              <a:t>SAFETY TEAM</a:t>
            </a:r>
          </a:p>
        </p:txBody>
      </p:sp>
      <p:pic>
        <p:nvPicPr>
          <p:cNvPr id="3" name="Picture 2">
            <a:extLst>
              <a:ext uri="{FF2B5EF4-FFF2-40B4-BE49-F238E27FC236}">
                <a16:creationId xmlns:a16="http://schemas.microsoft.com/office/drawing/2014/main" id="{8714BBE2-6D48-A5BA-986D-A05D61967CA6}"/>
              </a:ext>
            </a:extLst>
          </p:cNvPr>
          <p:cNvPicPr>
            <a:picLocks noChangeAspect="1"/>
          </p:cNvPicPr>
          <p:nvPr/>
        </p:nvPicPr>
        <p:blipFill>
          <a:blip r:embed="rId2"/>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209981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3432F-EA79-5B2C-9E73-EE01466D101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2F22D50-2A86-2A0C-D7BD-F4176C0765D3}"/>
              </a:ext>
            </a:extLst>
          </p:cNvPr>
          <p:cNvSpPr txBox="1"/>
          <p:nvPr/>
        </p:nvSpPr>
        <p:spPr>
          <a:xfrm>
            <a:off x="2644588" y="1587662"/>
            <a:ext cx="8328212" cy="3682675"/>
          </a:xfrm>
          <a:prstGeom prst="rect">
            <a:avLst/>
          </a:prstGeom>
          <a:noFill/>
        </p:spPr>
        <p:txBody>
          <a:bodyPr wrap="square">
            <a:spAutoFit/>
          </a:bodyPr>
          <a:lstStyle/>
          <a:p>
            <a:pPr marL="0" marR="0" algn="just">
              <a:lnSpc>
                <a:spcPct val="107000"/>
              </a:lnSpc>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Sunday School Class #3 is sponsoring a flannel and sweatshirt drive for Miracle Hill, October through December 17. All sizes are needed.  Thanking you in advance.</a:t>
            </a:r>
          </a:p>
        </p:txBody>
      </p:sp>
      <p:pic>
        <p:nvPicPr>
          <p:cNvPr id="3" name="Picture 2">
            <a:extLst>
              <a:ext uri="{FF2B5EF4-FFF2-40B4-BE49-F238E27FC236}">
                <a16:creationId xmlns:a16="http://schemas.microsoft.com/office/drawing/2014/main" id="{0E05963B-7D9D-AFA6-F42F-692523CA47FA}"/>
              </a:ext>
            </a:extLst>
          </p:cNvPr>
          <p:cNvPicPr>
            <a:picLocks noChangeAspect="1"/>
          </p:cNvPicPr>
          <p:nvPr/>
        </p:nvPicPr>
        <p:blipFill>
          <a:blip r:embed="rId2"/>
          <a:stretch>
            <a:fillRect/>
          </a:stretch>
        </p:blipFill>
        <p:spPr>
          <a:xfrm rot="5400000">
            <a:off x="-2843052" y="3079376"/>
            <a:ext cx="6858000" cy="699247"/>
          </a:xfrm>
          <a:prstGeom prst="rect">
            <a:avLst/>
          </a:prstGeom>
        </p:spPr>
      </p:pic>
    </p:spTree>
    <p:extLst>
      <p:ext uri="{BB962C8B-B14F-4D97-AF65-F5344CB8AC3E}">
        <p14:creationId xmlns:p14="http://schemas.microsoft.com/office/powerpoint/2010/main" val="1258691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12111</TotalTime>
  <Words>505</Words>
  <Application>Microsoft Office PowerPoint</Application>
  <PresentationFormat>Widescreen</PresentationFormat>
  <Paragraphs>44</Paragraphs>
  <Slides>26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callaway.joyce@yahoo.com</dc:creator>
  <cp:lastModifiedBy>Joyce Callaway</cp:lastModifiedBy>
  <cp:revision>415</cp:revision>
  <dcterms:created xsi:type="dcterms:W3CDTF">2022-11-01T17:19:31Z</dcterms:created>
  <dcterms:modified xsi:type="dcterms:W3CDTF">2025-10-30T21:03:49Z</dcterms:modified>
</cp:coreProperties>
</file>